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5" r:id="rId4"/>
  </p:sldMasterIdLst>
  <p:notesMasterIdLst>
    <p:notesMasterId r:id="rId26"/>
  </p:notesMasterIdLst>
  <p:sldIdLst>
    <p:sldId id="357" r:id="rId5"/>
    <p:sldId id="358" r:id="rId6"/>
    <p:sldId id="419" r:id="rId7"/>
    <p:sldId id="420" r:id="rId8"/>
    <p:sldId id="447" r:id="rId9"/>
    <p:sldId id="448" r:id="rId10"/>
    <p:sldId id="450" r:id="rId11"/>
    <p:sldId id="422" r:id="rId12"/>
    <p:sldId id="444" r:id="rId13"/>
    <p:sldId id="445" r:id="rId14"/>
    <p:sldId id="459" r:id="rId15"/>
    <p:sldId id="421" r:id="rId16"/>
    <p:sldId id="452" r:id="rId17"/>
    <p:sldId id="449" r:id="rId18"/>
    <p:sldId id="454" r:id="rId19"/>
    <p:sldId id="457" r:id="rId20"/>
    <p:sldId id="456" r:id="rId21"/>
    <p:sldId id="455" r:id="rId22"/>
    <p:sldId id="442" r:id="rId23"/>
    <p:sldId id="446" r:id="rId24"/>
    <p:sldId id="370"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F6F9FF"/>
    <a:srgbClr val="F9C224"/>
    <a:srgbClr val="EDEFF7"/>
    <a:srgbClr val="D0D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068444-3001-4F3F-813F-98E755A556C8}" v="359" dt="2023-12-18T15:57:50.240"/>
    <p1510:client id="{9369599B-AE77-4D2D-B84D-3307F9793C7F}" v="6" vWet="8" dt="2023-12-18T15:12:47.319"/>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4" autoAdjust="0"/>
    <p:restoredTop sz="93792" autoAdjust="0"/>
  </p:normalViewPr>
  <p:slideViewPr>
    <p:cSldViewPr snapToGrid="0">
      <p:cViewPr varScale="1">
        <p:scale>
          <a:sx n="63" d="100"/>
          <a:sy n="63" d="100"/>
        </p:scale>
        <p:origin x="740"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2E81830-81F7-4913-B062-DFD8A9D3BDA4}" type="datetimeFigureOut">
              <a:rPr lang="en-US" smtClean="0"/>
              <a:t>12/18/2023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731DC4F-293A-4B0D-AD6A-AB2A26CE3FE3}" type="slidenum">
              <a:rPr lang="en-US" smtClean="0"/>
              <a:t>‹#›</a:t>
            </a:fld>
            <a:endParaRPr lang="en-US"/>
          </a:p>
        </p:txBody>
      </p:sp>
    </p:spTree>
    <p:extLst>
      <p:ext uri="{BB962C8B-B14F-4D97-AF65-F5344CB8AC3E}">
        <p14:creationId xmlns:p14="http://schemas.microsoft.com/office/powerpoint/2010/main" val="300900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3</a:t>
            </a:fld>
            <a:endParaRPr lang="en-US"/>
          </a:p>
        </p:txBody>
      </p:sp>
    </p:spTree>
    <p:extLst>
      <p:ext uri="{BB962C8B-B14F-4D97-AF65-F5344CB8AC3E}">
        <p14:creationId xmlns:p14="http://schemas.microsoft.com/office/powerpoint/2010/main" val="50407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31DC4F-293A-4B0D-AD6A-AB2A26CE3FE3}" type="slidenum">
              <a:rPr lang="en-US" smtClean="0"/>
              <a:t>5</a:t>
            </a:fld>
            <a:endParaRPr lang="en-US"/>
          </a:p>
        </p:txBody>
      </p:sp>
    </p:spTree>
    <p:extLst>
      <p:ext uri="{BB962C8B-B14F-4D97-AF65-F5344CB8AC3E}">
        <p14:creationId xmlns:p14="http://schemas.microsoft.com/office/powerpoint/2010/main" val="9633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E731DC4F-293A-4B0D-AD6A-AB2A26CE3FE3}" type="slidenum">
              <a:rPr lang="en-US" smtClean="0"/>
              <a:t>6</a:t>
            </a:fld>
            <a:endParaRPr lang="en-US"/>
          </a:p>
        </p:txBody>
      </p:sp>
    </p:spTree>
    <p:extLst>
      <p:ext uri="{BB962C8B-B14F-4D97-AF65-F5344CB8AC3E}">
        <p14:creationId xmlns:p14="http://schemas.microsoft.com/office/powerpoint/2010/main" val="2746328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8</a:t>
            </a:fld>
            <a:endParaRPr lang="en-US"/>
          </a:p>
        </p:txBody>
      </p:sp>
    </p:spTree>
    <p:extLst>
      <p:ext uri="{BB962C8B-B14F-4D97-AF65-F5344CB8AC3E}">
        <p14:creationId xmlns:p14="http://schemas.microsoft.com/office/powerpoint/2010/main" val="1041280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9</a:t>
            </a:fld>
            <a:endParaRPr lang="en-US"/>
          </a:p>
        </p:txBody>
      </p:sp>
    </p:spTree>
    <p:extLst>
      <p:ext uri="{BB962C8B-B14F-4D97-AF65-F5344CB8AC3E}">
        <p14:creationId xmlns:p14="http://schemas.microsoft.com/office/powerpoint/2010/main" val="87213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10</a:t>
            </a:fld>
            <a:endParaRPr lang="en-US"/>
          </a:p>
        </p:txBody>
      </p:sp>
    </p:spTree>
    <p:extLst>
      <p:ext uri="{BB962C8B-B14F-4D97-AF65-F5344CB8AC3E}">
        <p14:creationId xmlns:p14="http://schemas.microsoft.com/office/powerpoint/2010/main" val="422608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11</a:t>
            </a:fld>
            <a:endParaRPr lang="en-US"/>
          </a:p>
        </p:txBody>
      </p:sp>
    </p:spTree>
    <p:extLst>
      <p:ext uri="{BB962C8B-B14F-4D97-AF65-F5344CB8AC3E}">
        <p14:creationId xmlns:p14="http://schemas.microsoft.com/office/powerpoint/2010/main" val="2409680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31DC4F-293A-4B0D-AD6A-AB2A26CE3FE3}" type="slidenum">
              <a:rPr lang="en-US" smtClean="0"/>
              <a:t>12</a:t>
            </a:fld>
            <a:endParaRPr lang="en-US"/>
          </a:p>
        </p:txBody>
      </p:sp>
    </p:spTree>
    <p:extLst>
      <p:ext uri="{BB962C8B-B14F-4D97-AF65-F5344CB8AC3E}">
        <p14:creationId xmlns:p14="http://schemas.microsoft.com/office/powerpoint/2010/main" val="21326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tabLst>
                <a:tab pos="457200" algn="l"/>
              </a:tabLst>
            </a:pPr>
            <a:endParaRPr lang="en-US" sz="1100" kern="1200" dirty="0">
              <a:solidFill>
                <a:schemeClr val="tx1"/>
              </a:solidFill>
              <a:effectLst/>
              <a:latin typeface="Calibri" panose="020F0502020204030204" pitchFamily="34" charset="0"/>
              <a:cs typeface="+mn-cs"/>
            </a:endParaRPr>
          </a:p>
        </p:txBody>
      </p:sp>
      <p:sp>
        <p:nvSpPr>
          <p:cNvPr id="4" name="Slide Number Placeholder 3"/>
          <p:cNvSpPr>
            <a:spLocks noGrp="1"/>
          </p:cNvSpPr>
          <p:nvPr>
            <p:ph type="sldNum" sz="quarter" idx="10"/>
          </p:nvPr>
        </p:nvSpPr>
        <p:spPr/>
        <p:txBody>
          <a:bodyPr/>
          <a:lstStyle/>
          <a:p>
            <a:fld id="{E731DC4F-293A-4B0D-AD6A-AB2A26CE3FE3}" type="slidenum">
              <a:rPr lang="en-US" smtClean="0"/>
              <a:t>20</a:t>
            </a:fld>
            <a:endParaRPr lang="en-US"/>
          </a:p>
        </p:txBody>
      </p:sp>
    </p:spTree>
    <p:extLst>
      <p:ext uri="{BB962C8B-B14F-4D97-AF65-F5344CB8AC3E}">
        <p14:creationId xmlns:p14="http://schemas.microsoft.com/office/powerpoint/2010/main" val="2977422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hasCustomPrompt="1"/>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dirty="0"/>
              <a:t>title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D8FFCF3A-BF98-40BD-8DAC-ABF877FD3155}" type="datetime1">
              <a:rPr lang="en-US" noProof="0" smtClean="0"/>
              <a:t>12/18/2023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pic>
        <p:nvPicPr>
          <p:cNvPr id="8" name="Picture 7">
            <a:extLst>
              <a:ext uri="{FF2B5EF4-FFF2-40B4-BE49-F238E27FC236}">
                <a16:creationId xmlns:a16="http://schemas.microsoft.com/office/drawing/2014/main" id="{9A557B9C-AA64-474A-AA29-0616AD69A92C}"/>
              </a:ext>
            </a:extLst>
          </p:cNvPr>
          <p:cNvPicPr>
            <a:picLocks noChangeAspect="1"/>
          </p:cNvPicPr>
          <p:nvPr userDrawn="1"/>
        </p:nvPicPr>
        <p:blipFill>
          <a:blip r:embed="rId2"/>
          <a:stretch>
            <a:fillRect/>
          </a:stretch>
        </p:blipFill>
        <p:spPr>
          <a:xfrm>
            <a:off x="10251440" y="633875"/>
            <a:ext cx="1305560" cy="162344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E848A8D-A840-458F-91BB-07B895A7F242}" type="datetime1">
              <a:rPr lang="en-US" noProof="0" smtClean="0"/>
              <a:t>12/18/2023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633875"/>
            <a:ext cx="5981171" cy="5590250"/>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solidFill>
                  <a:schemeClr val="tx1"/>
                </a:solidFill>
              </a:defRPr>
            </a:lvl2pPr>
            <a:lvl3pPr marL="612648" indent="-228600">
              <a:buClr>
                <a:schemeClr val="tx1"/>
              </a:buClr>
              <a:buFont typeface="+mj-lt"/>
              <a:buAutoNum type="arabicPeriod"/>
              <a:defRPr sz="1100">
                <a:solidFill>
                  <a:schemeClr val="tx1"/>
                </a:solidFill>
              </a:defRPr>
            </a:lvl3pPr>
            <a:lvl4pPr marL="795528" indent="-228600">
              <a:buClr>
                <a:schemeClr val="tx1"/>
              </a:buClr>
              <a:buFont typeface="+mj-lt"/>
              <a:buAutoNum type="arabicPeriod"/>
              <a:defRPr sz="1100">
                <a:solidFill>
                  <a:schemeClr val="tx1"/>
                </a:solidFill>
              </a:defRPr>
            </a:lvl4pPr>
            <a:lvl5pPr marL="978408" indent="-228600">
              <a:buClr>
                <a:schemeClr val="tx1"/>
              </a:buClr>
              <a:buFont typeface="+mj-lt"/>
              <a:buAutoNum type="arabicPeriod"/>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7918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A2BE0943-D3FD-42B0-A0C5-668FBDEEDD37}" type="datetime1">
              <a:rPr lang="en-US" noProof="0" smtClean="0"/>
              <a:t>12/18/2023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973589"/>
            <a:ext cx="5711810" cy="3941540"/>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621039"/>
            <a:ext cx="4589130" cy="5603086"/>
          </a:xfrm>
          <a:solidFill>
            <a:srgbClr val="F6F9FF"/>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26310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lvl1pPr>
              <a:defRPr/>
            </a:lvl1pPr>
          </a:lstStyle>
          <a:p>
            <a:fld id="{9EA37E9F-91B8-4077-97E8-773307F1096C}" type="datetime1">
              <a:rPr lang="en-US" noProof="0" smtClean="0"/>
              <a:t>12/18/2023</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noProof="0" dirty="0"/>
          </a:p>
        </p:txBody>
      </p:sp>
      <p:sp>
        <p:nvSpPr>
          <p:cNvPr id="7" name="Slide Number Placeholder 6"/>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404638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7C0D4CA1-4799-4F5A-BF5E-BC0178105281}" type="datetime1">
              <a:rPr lang="en-US" noProof="0" smtClean="0"/>
              <a:t>12/18/2023</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6AD2D6D3-1AB8-4949-9701-1F1FD6C00A7B}" type="datetime1">
              <a:rPr lang="en-US" noProof="0" smtClean="0"/>
              <a:t>12/18/2023</a:t>
            </a:fld>
            <a:endParaRPr lang="en-US" noProof="0"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Lst>
          </p:cNvPr>
          <p:cNvSpPr/>
          <p:nvPr userDrawn="1"/>
        </p:nvSpPr>
        <p:spPr>
          <a:xfrm flipH="1">
            <a:off x="0" y="0"/>
            <a:ext cx="6096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chemeClr val="tx1"/>
                </a:solidFill>
              </a:defRPr>
            </a:lvl1pPr>
            <a:lvl2pPr>
              <a:defRPr sz="1400">
                <a:solidFill>
                  <a:schemeClr val="tx1"/>
                </a:solidFill>
              </a:defRPr>
            </a:lvl2pPr>
            <a:lvl3pPr>
              <a:defRPr sz="1100">
                <a:solidFill>
                  <a:schemeClr val="tx1"/>
                </a:solidFill>
              </a:defRPr>
            </a:lvl3pPr>
            <a:lvl4pPr>
              <a:defRPr sz="1100">
                <a:solidFill>
                  <a:schemeClr val="tx1"/>
                </a:solidFill>
              </a:defRPr>
            </a:lvl4pPr>
            <a:lvl5pPr>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34473BE7-21C3-4829-B7D0-9AC2116B7074}" type="datetime1">
              <a:rPr lang="en-US" noProof="0" smtClean="0"/>
              <a:t>12/18/2023</a:t>
            </a:fld>
            <a:endParaRPr lang="en-US" noProof="0"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noProof="0"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84B2D792-337D-4655-B9CA-E90B0B9A53AD}" type="datetime1">
              <a:rPr lang="en-US" noProof="0" smtClean="0"/>
              <a:t>12/18/2023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EA81A643-17E1-40ED-A9F4-8CE300AD3A5C}" type="datetime1">
              <a:rPr lang="en-US" noProof="0" smtClean="0"/>
              <a:t>12/18/2023</a:t>
            </a:fld>
            <a:endParaRPr lang="en-US" noProof="0"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noProof="0"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930861"/>
            <a:ext cx="2919413" cy="2919413"/>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525732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6161D6C2-C566-462A-9883-E079702177BE}" type="datetime1">
              <a:rPr lang="en-US" noProof="0" smtClean="0"/>
              <a:t>12/18/2023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247229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B6564D5F-BF1F-4296-B9AC-86C3A388C1D5}" type="datetime1">
              <a:rPr lang="en-US" noProof="0" smtClean="0"/>
              <a:t>12/18/2023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633875"/>
            <a:ext cx="5632450" cy="5591175"/>
          </a:xfrm>
          <a:solidFill>
            <a:schemeClr val="tx2"/>
          </a:solidFill>
        </p:spPr>
        <p:txBody>
          <a:bodyPr anchor="ctr"/>
          <a:lstStyle>
            <a:lvl1pPr algn="ctr">
              <a:defRPr>
                <a:solidFill>
                  <a:schemeClr val="bg1"/>
                </a:solidFill>
              </a:defRPr>
            </a:lvl1pPr>
          </a:lstStyle>
          <a:p>
            <a:r>
              <a:rPr lang="en-US" noProof="0"/>
              <a:t>Click icon to add picture</a:t>
            </a:r>
            <a:endParaRPr lang="en-US"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4" y="22816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7017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05501D31-E3EE-4E99-8909-9ADF80F9C396}" type="datetime1">
              <a:rPr lang="en-US" noProof="0" smtClean="0"/>
              <a:t>12/18/2023</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Tree>
    <p:extLst>
      <p:ext uri="{BB962C8B-B14F-4D97-AF65-F5344CB8AC3E}">
        <p14:creationId xmlns:p14="http://schemas.microsoft.com/office/powerpoint/2010/main" val="418493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224"/>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465F14D2-AA77-46A0-8EBB-E43DF8B59C3C}" type="datetime1">
              <a:rPr lang="en-US" noProof="0" smtClean="0"/>
              <a:t>12/18/2023</a:t>
            </a:fld>
            <a:endParaRPr lang="en-US" noProof="0"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688" r:id="rId6"/>
    <p:sldLayoutId id="2147483679" r:id="rId7"/>
    <p:sldLayoutId id="2147483692" r:id="rId8"/>
    <p:sldLayoutId id="2147483691" r:id="rId9"/>
    <p:sldLayoutId id="2147483690" r:id="rId10"/>
    <p:sldLayoutId id="2147483689" r:id="rId11"/>
    <p:sldLayoutId id="2147483683" r:id="rId12"/>
  </p:sldLayoutIdLst>
  <p:hf hdr="0" ftr="0" dt="0"/>
  <p:txStyles>
    <p:titleStyle>
      <a:lvl1pPr algn="l" defTabSz="914400" rtl="0" eaLnBrk="1" latinLnBrk="0" hangingPunct="1">
        <a:lnSpc>
          <a:spcPct val="90000"/>
        </a:lnSpc>
        <a:spcBef>
          <a:spcPct val="0"/>
        </a:spcBef>
        <a:buNone/>
        <a:defRPr sz="2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7AEFB0-51F2-5449-996C-73382891D2F9}"/>
              </a:ext>
            </a:extLst>
          </p:cNvPr>
          <p:cNvSpPr>
            <a:spLocks noGrp="1"/>
          </p:cNvSpPr>
          <p:nvPr>
            <p:ph type="ctrTitle"/>
          </p:nvPr>
        </p:nvSpPr>
        <p:spPr>
          <a:xfrm>
            <a:off x="638629" y="758953"/>
            <a:ext cx="10842171" cy="2273006"/>
          </a:xfrm>
        </p:spPr>
        <p:txBody>
          <a:bodyPr>
            <a:normAutofit/>
          </a:bodyPr>
          <a:lstStyle/>
          <a:p>
            <a:r>
              <a:rPr lang="en-US" sz="3000" b="1" dirty="0">
                <a:latin typeface="+mn-lt"/>
              </a:rPr>
              <a:t>Biennial Audits Oversight Committee Briefing</a:t>
            </a:r>
          </a:p>
        </p:txBody>
      </p:sp>
      <p:sp>
        <p:nvSpPr>
          <p:cNvPr id="5" name="Subtitle 4">
            <a:extLst>
              <a:ext uri="{FF2B5EF4-FFF2-40B4-BE49-F238E27FC236}">
                <a16:creationId xmlns:a16="http://schemas.microsoft.com/office/drawing/2014/main" id="{B0F6D6CF-8D73-6643-A348-53AAE29FD1C2}"/>
              </a:ext>
            </a:extLst>
          </p:cNvPr>
          <p:cNvSpPr>
            <a:spLocks noGrp="1"/>
          </p:cNvSpPr>
          <p:nvPr>
            <p:ph type="subTitle" idx="1"/>
          </p:nvPr>
        </p:nvSpPr>
        <p:spPr>
          <a:xfrm>
            <a:off x="638629" y="3939298"/>
            <a:ext cx="10058400" cy="1658861"/>
          </a:xfrm>
        </p:spPr>
        <p:txBody>
          <a:bodyPr vert="horz" lIns="91440" tIns="45720" rIns="91440" bIns="45720" rtlCol="0" anchor="t">
            <a:noAutofit/>
          </a:bodyPr>
          <a:lstStyle/>
          <a:p>
            <a:r>
              <a:rPr lang="en-US" sz="2000" dirty="0">
                <a:cs typeface="Arial"/>
              </a:rPr>
              <a:t>Josh </a:t>
            </a:r>
            <a:r>
              <a:rPr lang="en-US" sz="2000" dirty="0" err="1">
                <a:cs typeface="Arial"/>
              </a:rPr>
              <a:t>PascH</a:t>
            </a:r>
            <a:r>
              <a:rPr lang="en-US" sz="2000" dirty="0">
                <a:cs typeface="Arial"/>
              </a:rPr>
              <a:t>, CPA</a:t>
            </a:r>
          </a:p>
          <a:p>
            <a:r>
              <a:rPr lang="en-US" sz="2000" dirty="0">
                <a:cs typeface="Arial" panose="020B0604020202020204" pitchFamily="34" charset="0"/>
              </a:rPr>
              <a:t>City Auditor</a:t>
            </a:r>
          </a:p>
          <a:p>
            <a:r>
              <a:rPr lang="en-US" sz="2000" dirty="0">
                <a:cs typeface="Arial"/>
              </a:rPr>
              <a:t>December 18, 2023</a:t>
            </a:r>
          </a:p>
        </p:txBody>
      </p:sp>
      <p:sp>
        <p:nvSpPr>
          <p:cNvPr id="2" name="Slide Number Placeholder 1">
            <a:extLst>
              <a:ext uri="{FF2B5EF4-FFF2-40B4-BE49-F238E27FC236}">
                <a16:creationId xmlns:a16="http://schemas.microsoft.com/office/drawing/2014/main" id="{CC1448C0-3EA8-40D6-B335-D22C0F6639B0}"/>
              </a:ext>
            </a:extLst>
          </p:cNvPr>
          <p:cNvSpPr>
            <a:spLocks noGrp="1"/>
          </p:cNvSpPr>
          <p:nvPr>
            <p:ph type="sldNum" sz="quarter" idx="12"/>
          </p:nvPr>
        </p:nvSpPr>
        <p:spPr/>
        <p:txBody>
          <a:bodyPr/>
          <a:lstStyle/>
          <a:p>
            <a:fld id="{3A98EE3D-8CD1-4C3F-BD1C-C98C9596463C}" type="slidenum">
              <a:rPr lang="en-US" noProof="0" smtClean="0"/>
              <a:t>1</a:t>
            </a:fld>
            <a:endParaRPr lang="en-US" noProof="0" dirty="0"/>
          </a:p>
        </p:txBody>
      </p:sp>
    </p:spTree>
    <p:extLst>
      <p:ext uri="{BB962C8B-B14F-4D97-AF65-F5344CB8AC3E}">
        <p14:creationId xmlns:p14="http://schemas.microsoft.com/office/powerpoint/2010/main" val="319480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98EE3D-8CD1-4C3F-BD1C-C98C9596463C}" type="slidenum">
              <a:rPr lang="en-US" noProof="0" smtClean="0"/>
              <a:t>10</a:t>
            </a:fld>
            <a:endParaRPr lang="en-US" noProof="0" dirty="0"/>
          </a:p>
        </p:txBody>
      </p:sp>
      <p:sp>
        <p:nvSpPr>
          <p:cNvPr id="4" name="Title 3"/>
          <p:cNvSpPr>
            <a:spLocks noGrp="1"/>
          </p:cNvSpPr>
          <p:nvPr>
            <p:ph type="title"/>
          </p:nvPr>
        </p:nvSpPr>
        <p:spPr/>
        <p:txBody>
          <a:bodyPr>
            <a:normAutofit/>
          </a:bodyPr>
          <a:lstStyle/>
          <a:p>
            <a:r>
              <a:rPr lang="en-US" b="1" dirty="0"/>
              <a:t>department of general services</a:t>
            </a:r>
          </a:p>
        </p:txBody>
      </p:sp>
      <p:graphicFrame>
        <p:nvGraphicFramePr>
          <p:cNvPr id="5" name="Table 4"/>
          <p:cNvGraphicFramePr>
            <a:graphicFrameLocks noGrp="1"/>
          </p:cNvGraphicFramePr>
          <p:nvPr>
            <p:extLst>
              <p:ext uri="{D42A27DB-BD31-4B8C-83A1-F6EECF244321}">
                <p14:modId xmlns:p14="http://schemas.microsoft.com/office/powerpoint/2010/main" val="3159159880"/>
              </p:ext>
            </p:extLst>
          </p:nvPr>
        </p:nvGraphicFramePr>
        <p:xfrm>
          <a:off x="1209575" y="1849120"/>
          <a:ext cx="9946105" cy="4275408"/>
        </p:xfrm>
        <a:graphic>
          <a:graphicData uri="http://schemas.openxmlformats.org/drawingml/2006/table">
            <a:tbl>
              <a:tblPr firstRow="1" bandRow="1">
                <a:tableStyleId>{F5AB1C69-6EDB-4FF4-983F-18BD219EF322}</a:tableStyleId>
              </a:tblPr>
              <a:tblGrid>
                <a:gridCol w="4064900">
                  <a:extLst>
                    <a:ext uri="{9D8B030D-6E8A-4147-A177-3AD203B41FA5}">
                      <a16:colId xmlns:a16="http://schemas.microsoft.com/office/drawing/2014/main" val="2421748921"/>
                    </a:ext>
                  </a:extLst>
                </a:gridCol>
                <a:gridCol w="5881205">
                  <a:extLst>
                    <a:ext uri="{9D8B030D-6E8A-4147-A177-3AD203B41FA5}">
                      <a16:colId xmlns:a16="http://schemas.microsoft.com/office/drawing/2014/main" val="3767512818"/>
                    </a:ext>
                  </a:extLst>
                </a:gridCol>
              </a:tblGrid>
              <a:tr h="617808">
                <a:tc>
                  <a:txBody>
                    <a:bodyPr/>
                    <a:lstStyle/>
                    <a:p>
                      <a:r>
                        <a:rPr lang="en-US" dirty="0"/>
                        <a:t>Findings</a:t>
                      </a:r>
                    </a:p>
                  </a:txBody>
                  <a:tcPr/>
                </a:tc>
                <a:tc>
                  <a:txBody>
                    <a:bodyPr/>
                    <a:lstStyle/>
                    <a:p>
                      <a:r>
                        <a:rPr lang="en-US" dirty="0"/>
                        <a:t>Recommendations </a:t>
                      </a:r>
                    </a:p>
                  </a:txBody>
                  <a:tcPr/>
                </a:tc>
                <a:extLst>
                  <a:ext uri="{0D108BD9-81ED-4DB2-BD59-A6C34878D82A}">
                    <a16:rowId xmlns:a16="http://schemas.microsoft.com/office/drawing/2014/main" val="1958513193"/>
                  </a:ext>
                </a:extLst>
              </a:tr>
              <a:tr h="3422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 Authorization, deactivation, and emergency card inventory controls are not working effectively to restrict use to City employees for City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txBody>
                  <a:tcPr/>
                </a:tc>
                <a:tc>
                  <a:txBody>
                    <a:bodyPr/>
                    <a:lstStyle/>
                    <a:p>
                      <a:pPr marL="285750" indent="-285750">
                        <a:buFont typeface="Arial" panose="020B0604020202020204" pitchFamily="34" charset="0"/>
                        <a:buChar char="•"/>
                      </a:pPr>
                      <a:r>
                        <a:rPr lang="en-US" dirty="0"/>
                        <a:t>Provide detail card activity reports to agencies for review;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Periodically have agencies validate users assigned fuel cards;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 and implement a formal process where agencies notify DGS of employee separations to deactivate their Personal Identification Numbers (PINs);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 and implement a periodic independent review for emergency WEX cards.</a:t>
                      </a:r>
                    </a:p>
                  </a:txBody>
                  <a:tcPr/>
                </a:tc>
                <a:extLst>
                  <a:ext uri="{0D108BD9-81ED-4DB2-BD59-A6C34878D82A}">
                    <a16:rowId xmlns:a16="http://schemas.microsoft.com/office/drawing/2014/main" val="2937072308"/>
                  </a:ext>
                </a:extLst>
              </a:tr>
            </a:tbl>
          </a:graphicData>
        </a:graphic>
      </p:graphicFrame>
    </p:spTree>
    <p:extLst>
      <p:ext uri="{BB962C8B-B14F-4D97-AF65-F5344CB8AC3E}">
        <p14:creationId xmlns:p14="http://schemas.microsoft.com/office/powerpoint/2010/main" val="2449667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98EE3D-8CD1-4C3F-BD1C-C98C9596463C}" type="slidenum">
              <a:rPr lang="en-US" noProof="0" smtClean="0"/>
              <a:t>11</a:t>
            </a:fld>
            <a:endParaRPr lang="en-US" noProof="0" dirty="0"/>
          </a:p>
        </p:txBody>
      </p:sp>
      <p:sp>
        <p:nvSpPr>
          <p:cNvPr id="4" name="Title 3"/>
          <p:cNvSpPr>
            <a:spLocks noGrp="1"/>
          </p:cNvSpPr>
          <p:nvPr>
            <p:ph type="title"/>
          </p:nvPr>
        </p:nvSpPr>
        <p:spPr/>
        <p:txBody>
          <a:bodyPr>
            <a:normAutofit/>
          </a:bodyPr>
          <a:lstStyle/>
          <a:p>
            <a:r>
              <a:rPr lang="en-US" b="1" dirty="0"/>
              <a:t>department of general services</a:t>
            </a:r>
          </a:p>
        </p:txBody>
      </p:sp>
      <p:graphicFrame>
        <p:nvGraphicFramePr>
          <p:cNvPr id="5" name="Table 4"/>
          <p:cNvGraphicFramePr>
            <a:graphicFrameLocks noGrp="1"/>
          </p:cNvGraphicFramePr>
          <p:nvPr>
            <p:extLst>
              <p:ext uri="{D42A27DB-BD31-4B8C-83A1-F6EECF244321}">
                <p14:modId xmlns:p14="http://schemas.microsoft.com/office/powerpoint/2010/main" val="186457750"/>
              </p:ext>
            </p:extLst>
          </p:nvPr>
        </p:nvGraphicFramePr>
        <p:xfrm>
          <a:off x="1209575" y="1849120"/>
          <a:ext cx="9946105" cy="3766022"/>
        </p:xfrm>
        <a:graphic>
          <a:graphicData uri="http://schemas.openxmlformats.org/drawingml/2006/table">
            <a:tbl>
              <a:tblPr firstRow="1" bandRow="1">
                <a:tableStyleId>{F5AB1C69-6EDB-4FF4-983F-18BD219EF322}</a:tableStyleId>
              </a:tblPr>
              <a:tblGrid>
                <a:gridCol w="4835625">
                  <a:extLst>
                    <a:ext uri="{9D8B030D-6E8A-4147-A177-3AD203B41FA5}">
                      <a16:colId xmlns:a16="http://schemas.microsoft.com/office/drawing/2014/main" val="2421748921"/>
                    </a:ext>
                  </a:extLst>
                </a:gridCol>
                <a:gridCol w="5110480">
                  <a:extLst>
                    <a:ext uri="{9D8B030D-6E8A-4147-A177-3AD203B41FA5}">
                      <a16:colId xmlns:a16="http://schemas.microsoft.com/office/drawing/2014/main" val="3767512818"/>
                    </a:ext>
                  </a:extLst>
                </a:gridCol>
              </a:tblGrid>
              <a:tr h="369098">
                <a:tc>
                  <a:txBody>
                    <a:bodyPr/>
                    <a:lstStyle/>
                    <a:p>
                      <a:r>
                        <a:rPr lang="en-US" dirty="0"/>
                        <a:t>Findings</a:t>
                      </a:r>
                    </a:p>
                  </a:txBody>
                  <a:tcPr/>
                </a:tc>
                <a:tc>
                  <a:txBody>
                    <a:bodyPr/>
                    <a:lstStyle/>
                    <a:p>
                      <a:r>
                        <a:rPr lang="en-US" dirty="0"/>
                        <a:t>Recommendations </a:t>
                      </a:r>
                    </a:p>
                    <a:p>
                      <a:endParaRPr lang="en-US" dirty="0"/>
                    </a:p>
                  </a:txBody>
                  <a:tcPr/>
                </a:tc>
                <a:extLst>
                  <a:ext uri="{0D108BD9-81ED-4DB2-BD59-A6C34878D82A}">
                    <a16:rowId xmlns:a16="http://schemas.microsoft.com/office/drawing/2014/main" val="1958513193"/>
                  </a:ext>
                </a:extLst>
              </a:tr>
              <a:tr h="1081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Security cameras are not deployed at all manual sites.</a:t>
                      </a:r>
                    </a:p>
                  </a:txBody>
                  <a:tcPr/>
                </a:tc>
                <a:tc>
                  <a:txBody>
                    <a:bodyPr/>
                    <a:lstStyle/>
                    <a:p>
                      <a:pPr marL="285750" indent="-285750">
                        <a:buFont typeface="Arial" panose="020B0604020202020204" pitchFamily="34" charset="0"/>
                        <a:buChar char="•"/>
                      </a:pPr>
                      <a:r>
                        <a:rPr lang="en-US" dirty="0"/>
                        <a:t>Consistently deploy cameras at all fueling sites.</a:t>
                      </a:r>
                    </a:p>
                  </a:txBody>
                  <a:tcPr/>
                </a:tc>
                <a:extLst>
                  <a:ext uri="{0D108BD9-81ED-4DB2-BD59-A6C34878D82A}">
                    <a16:rowId xmlns:a16="http://schemas.microsoft.com/office/drawing/2014/main" val="2937072308"/>
                  </a:ext>
                </a:extLst>
              </a:tr>
              <a:tr h="2044588">
                <a:tc>
                  <a:txBody>
                    <a:bodyPr/>
                    <a:lstStyle/>
                    <a:p>
                      <a:r>
                        <a:rPr lang="en-US" dirty="0"/>
                        <a:t>V. The City paid for the fuel of two municipal golf courses that are independently operated and managed by a non-profit organization.</a:t>
                      </a:r>
                    </a:p>
                    <a:p>
                      <a:endParaRPr lang="en-US" dirty="0"/>
                    </a:p>
                    <a:p>
                      <a:pPr marL="742950" lvl="1" indent="-285750" algn="l">
                        <a:buFont typeface="Arial" panose="020B0604020202020204" pitchFamily="34" charset="0"/>
                        <a:buChar char="•"/>
                      </a:pPr>
                      <a:r>
                        <a:rPr lang="en-US" dirty="0"/>
                        <a:t>Approximately $ 49,458 (18,591 gallons) between FY 2017 and 2023.</a:t>
                      </a:r>
                    </a:p>
                  </a:txBody>
                  <a:tcPr/>
                </a:tc>
                <a:tc>
                  <a:txBody>
                    <a:bodyPr/>
                    <a:lstStyle/>
                    <a:p>
                      <a:pPr marL="285750" indent="-285750">
                        <a:buFont typeface="Arial" panose="020B0604020202020204" pitchFamily="34" charset="0"/>
                        <a:buChar char="•"/>
                      </a:pPr>
                      <a:r>
                        <a:rPr lang="en-US" dirty="0"/>
                        <a:t>Improve monitoring of fuel invoices to verify DGS pays only for fuel purchases applicable to the City.</a:t>
                      </a:r>
                    </a:p>
                  </a:txBody>
                  <a:tcPr/>
                </a:tc>
                <a:extLst>
                  <a:ext uri="{0D108BD9-81ED-4DB2-BD59-A6C34878D82A}">
                    <a16:rowId xmlns:a16="http://schemas.microsoft.com/office/drawing/2014/main" val="1760502162"/>
                  </a:ext>
                </a:extLst>
              </a:tr>
            </a:tbl>
          </a:graphicData>
        </a:graphic>
      </p:graphicFrame>
    </p:spTree>
    <p:extLst>
      <p:ext uri="{BB962C8B-B14F-4D97-AF65-F5344CB8AC3E}">
        <p14:creationId xmlns:p14="http://schemas.microsoft.com/office/powerpoint/2010/main" val="129998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943272052"/>
              </p:ext>
            </p:extLst>
          </p:nvPr>
        </p:nvGraphicFramePr>
        <p:xfrm>
          <a:off x="1041649" y="1584960"/>
          <a:ext cx="10261084" cy="4542891"/>
        </p:xfrm>
        <a:graphic>
          <a:graphicData uri="http://schemas.openxmlformats.org/drawingml/2006/table">
            <a:tbl>
              <a:tblPr firstRow="1" bandRow="1">
                <a:tableStyleId>{F5AB1C69-6EDB-4FF4-983F-18BD219EF322}</a:tableStyleId>
              </a:tblPr>
              <a:tblGrid>
                <a:gridCol w="543827">
                  <a:extLst>
                    <a:ext uri="{9D8B030D-6E8A-4147-A177-3AD203B41FA5}">
                      <a16:colId xmlns:a16="http://schemas.microsoft.com/office/drawing/2014/main" val="4191061895"/>
                    </a:ext>
                  </a:extLst>
                </a:gridCol>
                <a:gridCol w="1310640">
                  <a:extLst>
                    <a:ext uri="{9D8B030D-6E8A-4147-A177-3AD203B41FA5}">
                      <a16:colId xmlns:a16="http://schemas.microsoft.com/office/drawing/2014/main" val="1122720813"/>
                    </a:ext>
                  </a:extLst>
                </a:gridCol>
                <a:gridCol w="1378143">
                  <a:extLst>
                    <a:ext uri="{9D8B030D-6E8A-4147-A177-3AD203B41FA5}">
                      <a16:colId xmlns:a16="http://schemas.microsoft.com/office/drawing/2014/main" val="159509712"/>
                    </a:ext>
                  </a:extLst>
                </a:gridCol>
                <a:gridCol w="1822197">
                  <a:extLst>
                    <a:ext uri="{9D8B030D-6E8A-4147-A177-3AD203B41FA5}">
                      <a16:colId xmlns:a16="http://schemas.microsoft.com/office/drawing/2014/main" val="2223500703"/>
                    </a:ext>
                  </a:extLst>
                </a:gridCol>
                <a:gridCol w="1475112">
                  <a:extLst>
                    <a:ext uri="{9D8B030D-6E8A-4147-A177-3AD203B41FA5}">
                      <a16:colId xmlns:a16="http://schemas.microsoft.com/office/drawing/2014/main" val="1408369258"/>
                    </a:ext>
                  </a:extLst>
                </a:gridCol>
                <a:gridCol w="1995740">
                  <a:extLst>
                    <a:ext uri="{9D8B030D-6E8A-4147-A177-3AD203B41FA5}">
                      <a16:colId xmlns:a16="http://schemas.microsoft.com/office/drawing/2014/main" val="3031848279"/>
                    </a:ext>
                  </a:extLst>
                </a:gridCol>
                <a:gridCol w="1735425">
                  <a:extLst>
                    <a:ext uri="{9D8B030D-6E8A-4147-A177-3AD203B41FA5}">
                      <a16:colId xmlns:a16="http://schemas.microsoft.com/office/drawing/2014/main" val="1793708291"/>
                    </a:ext>
                  </a:extLst>
                </a:gridCol>
              </a:tblGrid>
              <a:tr h="636745">
                <a:tc>
                  <a:txBody>
                    <a:bodyPr/>
                    <a:lstStyle/>
                    <a:p>
                      <a:r>
                        <a:rPr lang="en-US" sz="1600" dirty="0"/>
                        <a:t>No. </a:t>
                      </a:r>
                    </a:p>
                  </a:txBody>
                  <a:tcPr/>
                </a:tc>
                <a:tc>
                  <a:txBody>
                    <a:bodyPr/>
                    <a:lstStyle/>
                    <a:p>
                      <a:r>
                        <a:rPr lang="en-US" sz="1600" dirty="0"/>
                        <a:t>Agencies</a:t>
                      </a:r>
                    </a:p>
                  </a:txBody>
                  <a:tcPr/>
                </a:tc>
                <a:tc>
                  <a:txBody>
                    <a:bodyPr/>
                    <a:lstStyle/>
                    <a:p>
                      <a:r>
                        <a:rPr lang="en-US" sz="1600" dirty="0"/>
                        <a:t>Group</a:t>
                      </a:r>
                    </a:p>
                  </a:txBody>
                  <a:tcPr/>
                </a:tc>
                <a:tc>
                  <a:txBody>
                    <a:bodyPr/>
                    <a:lstStyle/>
                    <a:p>
                      <a:r>
                        <a:rPr lang="en-US" sz="1600" dirty="0"/>
                        <a:t>No.</a:t>
                      </a:r>
                      <a:r>
                        <a:rPr lang="en-US" sz="1600" baseline="0" dirty="0"/>
                        <a:t> of Prior Findings</a:t>
                      </a:r>
                    </a:p>
                    <a:p>
                      <a:endParaRPr lang="en-US" sz="1600" dirty="0"/>
                    </a:p>
                  </a:txBody>
                  <a:tcPr/>
                </a:tc>
                <a:tc>
                  <a:txBody>
                    <a:bodyPr/>
                    <a:lstStyle/>
                    <a:p>
                      <a:r>
                        <a:rPr lang="en-US" sz="1600" dirty="0"/>
                        <a:t>Implemented</a:t>
                      </a:r>
                      <a:r>
                        <a:rPr lang="en-US" sz="1600" baseline="0" dirty="0"/>
                        <a:t> </a:t>
                      </a:r>
                      <a:endParaRPr lang="en-US" sz="1600" dirty="0"/>
                    </a:p>
                  </a:txBody>
                  <a:tcPr/>
                </a:tc>
                <a:tc>
                  <a:txBody>
                    <a:bodyPr/>
                    <a:lstStyle/>
                    <a:p>
                      <a:r>
                        <a:rPr lang="en-US" sz="1600" dirty="0"/>
                        <a:t>Partially Implemented </a:t>
                      </a:r>
                    </a:p>
                  </a:txBody>
                  <a:tcPr/>
                </a:tc>
                <a:tc>
                  <a:txBody>
                    <a:bodyPr/>
                    <a:lstStyle/>
                    <a:p>
                      <a:r>
                        <a:rPr lang="en-US" sz="1600" dirty="0"/>
                        <a:t>Not Implemented </a:t>
                      </a:r>
                    </a:p>
                  </a:txBody>
                  <a:tcPr/>
                </a:tc>
                <a:extLst>
                  <a:ext uri="{0D108BD9-81ED-4DB2-BD59-A6C34878D82A}">
                    <a16:rowId xmlns:a16="http://schemas.microsoft.com/office/drawing/2014/main" val="3466966824"/>
                  </a:ext>
                </a:extLst>
              </a:tr>
              <a:tr h="636745">
                <a:tc>
                  <a:txBody>
                    <a:bodyPr/>
                    <a:lstStyle/>
                    <a:p>
                      <a:r>
                        <a:rPr lang="en-US" sz="1600" dirty="0"/>
                        <a:t>1</a:t>
                      </a:r>
                    </a:p>
                  </a:txBody>
                  <a:tcPr/>
                </a:tc>
                <a:tc>
                  <a:txBody>
                    <a:bodyPr/>
                    <a:lstStyle/>
                    <a:p>
                      <a:r>
                        <a:rPr lang="en-US" sz="1600" dirty="0"/>
                        <a:t>BPD</a:t>
                      </a:r>
                    </a:p>
                  </a:txBody>
                  <a:tcPr/>
                </a:tc>
                <a:tc>
                  <a:txBody>
                    <a:bodyPr/>
                    <a:lstStyle/>
                    <a:p>
                      <a:r>
                        <a:rPr lang="en-US" sz="1600" dirty="0"/>
                        <a:t>B</a:t>
                      </a:r>
                    </a:p>
                  </a:txBody>
                  <a:tcPr/>
                </a:tc>
                <a:tc>
                  <a:txBody>
                    <a:bodyPr/>
                    <a:lstStyle/>
                    <a:p>
                      <a:r>
                        <a:rPr lang="en-US" sz="1600" dirty="0"/>
                        <a:t>9</a:t>
                      </a:r>
                    </a:p>
                  </a:txBody>
                  <a:tcPr/>
                </a:tc>
                <a:tc>
                  <a:txBody>
                    <a:bodyPr/>
                    <a:lstStyle/>
                    <a:p>
                      <a:r>
                        <a:rPr lang="en-US" sz="1600" dirty="0"/>
                        <a:t>7</a:t>
                      </a:r>
                    </a:p>
                  </a:txBody>
                  <a:tcPr/>
                </a:tc>
                <a:tc>
                  <a:txBody>
                    <a:bodyPr/>
                    <a:lstStyle/>
                    <a:p>
                      <a:r>
                        <a:rPr lang="en-US" sz="1600" dirty="0"/>
                        <a:t>1</a:t>
                      </a:r>
                    </a:p>
                  </a:txBody>
                  <a:tcPr/>
                </a:tc>
                <a:tc>
                  <a:txBody>
                    <a:bodyPr/>
                    <a:lstStyle/>
                    <a:p>
                      <a:r>
                        <a:rPr lang="en-US" sz="1600" dirty="0"/>
                        <a:t>1</a:t>
                      </a:r>
                    </a:p>
                    <a:p>
                      <a:endParaRPr lang="en-US" sz="1600" dirty="0"/>
                    </a:p>
                  </a:txBody>
                  <a:tcPr/>
                </a:tc>
                <a:extLst>
                  <a:ext uri="{0D108BD9-81ED-4DB2-BD59-A6C34878D82A}">
                    <a16:rowId xmlns:a16="http://schemas.microsoft.com/office/drawing/2014/main" val="1777187101"/>
                  </a:ext>
                </a:extLst>
              </a:tr>
              <a:tr h="636745">
                <a:tc>
                  <a:txBody>
                    <a:bodyPr/>
                    <a:lstStyle/>
                    <a:p>
                      <a:r>
                        <a:rPr lang="en-US" sz="1600" dirty="0"/>
                        <a:t>2</a:t>
                      </a:r>
                    </a:p>
                  </a:txBody>
                  <a:tcPr/>
                </a:tc>
                <a:tc>
                  <a:txBody>
                    <a:bodyPr/>
                    <a:lstStyle/>
                    <a:p>
                      <a:r>
                        <a:rPr lang="en-US" sz="1600" dirty="0"/>
                        <a:t>DOT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138502627"/>
                  </a:ext>
                </a:extLst>
              </a:tr>
              <a:tr h="636745">
                <a:tc>
                  <a:txBody>
                    <a:bodyPr/>
                    <a:lstStyle/>
                    <a:p>
                      <a:r>
                        <a:rPr lang="en-US" sz="1600" dirty="0"/>
                        <a:t>3</a:t>
                      </a:r>
                    </a:p>
                  </a:txBody>
                  <a:tcPr/>
                </a:tc>
                <a:tc>
                  <a:txBody>
                    <a:bodyPr/>
                    <a:lstStyle/>
                    <a:p>
                      <a:pPr marL="0" algn="l" defTabSz="914400" rtl="0" eaLnBrk="1" latinLnBrk="0" hangingPunct="1"/>
                      <a:r>
                        <a:rPr lang="en-US" sz="1600" kern="1200" dirty="0">
                          <a:solidFill>
                            <a:schemeClr val="dk1"/>
                          </a:solidFill>
                          <a:latin typeface="+mn-lt"/>
                          <a:ea typeface="+mn-ea"/>
                          <a:cs typeface="+mn-cs"/>
                        </a:rPr>
                        <a:t>MOHS</a:t>
                      </a:r>
                    </a:p>
                  </a:txBody>
                  <a:tcPr/>
                </a:tc>
                <a:tc>
                  <a:txBody>
                    <a:bodyPr/>
                    <a:lstStyle/>
                    <a:p>
                      <a:r>
                        <a:rPr lang="en-US" sz="1600" dirty="0"/>
                        <a:t>A</a:t>
                      </a:r>
                    </a:p>
                  </a:txBody>
                  <a:tcPr/>
                </a:tc>
                <a:tc>
                  <a:txBody>
                    <a:bodyPr/>
                    <a:lstStyle/>
                    <a:p>
                      <a:r>
                        <a:rPr lang="en-US" sz="1600" dirty="0"/>
                        <a:t>5</a:t>
                      </a:r>
                    </a:p>
                  </a:txBody>
                  <a:tcPr/>
                </a:tc>
                <a:tc>
                  <a:txBody>
                    <a:bodyPr/>
                    <a:lstStyle/>
                    <a:p>
                      <a:r>
                        <a:rPr lang="en-US" sz="1600" dirty="0"/>
                        <a:t>0</a:t>
                      </a:r>
                    </a:p>
                  </a:txBody>
                  <a:tcPr/>
                </a:tc>
                <a:tc>
                  <a:txBody>
                    <a:bodyPr/>
                    <a:lstStyle/>
                    <a:p>
                      <a:r>
                        <a:rPr lang="en-US" sz="1600" dirty="0"/>
                        <a:t>3</a:t>
                      </a:r>
                    </a:p>
                  </a:txBody>
                  <a:tcPr/>
                </a:tc>
                <a:tc>
                  <a:txBody>
                    <a:bodyPr/>
                    <a:lstStyle/>
                    <a:p>
                      <a:r>
                        <a:rPr lang="en-US" sz="1600" dirty="0"/>
                        <a:t>2</a:t>
                      </a:r>
                    </a:p>
                    <a:p>
                      <a:endParaRPr lang="en-US" sz="1600" dirty="0"/>
                    </a:p>
                  </a:txBody>
                  <a:tcPr/>
                </a:tc>
                <a:extLst>
                  <a:ext uri="{0D108BD9-81ED-4DB2-BD59-A6C34878D82A}">
                    <a16:rowId xmlns:a16="http://schemas.microsoft.com/office/drawing/2014/main" val="3300103573"/>
                  </a:ext>
                </a:extLst>
              </a:tr>
              <a:tr h="1172951">
                <a:tc>
                  <a:txBody>
                    <a:bodyPr/>
                    <a:lstStyle/>
                    <a:p>
                      <a:r>
                        <a:rPr lang="en-US" sz="1600" dirty="0"/>
                        <a:t>4</a:t>
                      </a:r>
                    </a:p>
                  </a:txBody>
                  <a:tcPr/>
                </a:tc>
                <a:tc>
                  <a:txBody>
                    <a:bodyPr/>
                    <a:lstStyle/>
                    <a:p>
                      <a:r>
                        <a:rPr lang="en-US" sz="1600" dirty="0"/>
                        <a:t>MOED</a:t>
                      </a:r>
                    </a:p>
                  </a:txBody>
                  <a:tcPr/>
                </a:tc>
                <a:tc>
                  <a:txBody>
                    <a:bodyPr/>
                    <a:lstStyle/>
                    <a:p>
                      <a:r>
                        <a:rPr lang="en-US" sz="1600" dirty="0">
                          <a:solidFill>
                            <a:schemeClr val="tx1"/>
                          </a:solidFill>
                        </a:rPr>
                        <a:t>B</a:t>
                      </a:r>
                    </a:p>
                  </a:txBody>
                  <a:tcPr/>
                </a:tc>
                <a:tc>
                  <a:txBody>
                    <a:bodyPr/>
                    <a:lstStyle/>
                    <a:p>
                      <a:r>
                        <a:rPr lang="en-US" sz="1600" dirty="0">
                          <a:solidFill>
                            <a:schemeClr val="tx1"/>
                          </a:solidFill>
                        </a:rPr>
                        <a:t>2 (including one confidential finding) `</a:t>
                      </a:r>
                    </a:p>
                    <a:p>
                      <a:endParaRPr lang="en-US" sz="1600" dirty="0">
                        <a:solidFill>
                          <a:schemeClr val="tx1"/>
                        </a:solidFill>
                      </a:endParaRPr>
                    </a:p>
                  </a:txBody>
                  <a:tcPr/>
                </a:tc>
                <a:tc>
                  <a:txBody>
                    <a:bodyPr/>
                    <a:lstStyle/>
                    <a:p>
                      <a:r>
                        <a:rPr lang="en-US" sz="1600" dirty="0">
                          <a:solidFill>
                            <a:schemeClr val="tx1"/>
                          </a:solidFill>
                        </a:rPr>
                        <a:t>2</a:t>
                      </a:r>
                    </a:p>
                  </a:txBody>
                  <a:tcPr/>
                </a:tc>
                <a:tc>
                  <a:txBody>
                    <a:bodyPr/>
                    <a:lstStyle/>
                    <a:p>
                      <a:r>
                        <a:rPr lang="en-US" sz="1600" dirty="0">
                          <a:solidFill>
                            <a:schemeClr val="tx1"/>
                          </a:solidFill>
                        </a:rPr>
                        <a:t>0</a:t>
                      </a:r>
                    </a:p>
                  </a:txBody>
                  <a:tcPr/>
                </a:tc>
                <a:tc>
                  <a:txBody>
                    <a:bodyPr/>
                    <a:lstStyle/>
                    <a:p>
                      <a:r>
                        <a:rPr lang="en-US" sz="1600" dirty="0">
                          <a:solidFill>
                            <a:schemeClr val="tx1"/>
                          </a:solidFill>
                        </a:rPr>
                        <a:t>0</a:t>
                      </a:r>
                    </a:p>
                  </a:txBody>
                  <a:tcPr/>
                </a:tc>
                <a:extLst>
                  <a:ext uri="{0D108BD9-81ED-4DB2-BD59-A6C34878D82A}">
                    <a16:rowId xmlns:a16="http://schemas.microsoft.com/office/drawing/2014/main" val="833620720"/>
                  </a:ext>
                </a:extLst>
              </a:tr>
              <a:tr h="636745">
                <a:tc>
                  <a:txBody>
                    <a:bodyPr/>
                    <a:lstStyle/>
                    <a:p>
                      <a:r>
                        <a:rPr lang="en-US" sz="1600" dirty="0"/>
                        <a:t>5</a:t>
                      </a:r>
                    </a:p>
                  </a:txBody>
                  <a:tcPr/>
                </a:tc>
                <a:tc>
                  <a:txBody>
                    <a:bodyPr/>
                    <a:lstStyle/>
                    <a:p>
                      <a:r>
                        <a:rPr lang="en-US" sz="1600" dirty="0"/>
                        <a:t>MOCFS</a:t>
                      </a:r>
                    </a:p>
                  </a:txBody>
                  <a:tcPr/>
                </a:tc>
                <a:tc>
                  <a:txBody>
                    <a:bodyPr/>
                    <a:lstStyle/>
                    <a:p>
                      <a:r>
                        <a:rPr lang="en-US" sz="1600" dirty="0"/>
                        <a:t>A</a:t>
                      </a:r>
                    </a:p>
                  </a:txBody>
                  <a:tcPr/>
                </a:tc>
                <a:tc>
                  <a:txBody>
                    <a:bodyPr/>
                    <a:lstStyle/>
                    <a:p>
                      <a:r>
                        <a:rPr lang="en-US" sz="1600" dirty="0"/>
                        <a:t>N/A</a:t>
                      </a:r>
                    </a:p>
                    <a:p>
                      <a:endParaRPr lang="en-US" sz="1600" dirty="0"/>
                    </a:p>
                  </a:txBody>
                  <a:tcPr/>
                </a:tc>
                <a:tc>
                  <a:txBody>
                    <a:bodyPr/>
                    <a:lstStyle/>
                    <a:p>
                      <a:r>
                        <a:rPr lang="en-US" sz="1600" dirty="0"/>
                        <a:t>N/A</a:t>
                      </a:r>
                    </a:p>
                  </a:txBody>
                  <a:tcPr/>
                </a:tc>
                <a:tc>
                  <a:txBody>
                    <a:bodyPr/>
                    <a:lstStyle/>
                    <a:p>
                      <a:r>
                        <a:rPr lang="en-US" sz="1600" dirty="0"/>
                        <a:t>N/A</a:t>
                      </a:r>
                    </a:p>
                  </a:txBody>
                  <a:tcPr/>
                </a:tc>
                <a:tc>
                  <a:txBody>
                    <a:bodyPr/>
                    <a:lstStyle/>
                    <a:p>
                      <a:r>
                        <a:rPr lang="en-US" sz="1600" dirty="0"/>
                        <a:t>N/A</a:t>
                      </a:r>
                    </a:p>
                  </a:txBody>
                  <a:tcPr/>
                </a:tc>
                <a:extLst>
                  <a:ext uri="{0D108BD9-81ED-4DB2-BD59-A6C34878D82A}">
                    <a16:rowId xmlns:a16="http://schemas.microsoft.com/office/drawing/2014/main" val="3680894843"/>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12</a:t>
            </a:fld>
            <a:endParaRPr lang="en-US" noProof="0" dirty="0"/>
          </a:p>
        </p:txBody>
      </p:sp>
      <p:sp>
        <p:nvSpPr>
          <p:cNvPr id="4" name="Title 3"/>
          <p:cNvSpPr>
            <a:spLocks noGrp="1"/>
          </p:cNvSpPr>
          <p:nvPr>
            <p:ph type="title"/>
          </p:nvPr>
        </p:nvSpPr>
        <p:spPr>
          <a:xfrm>
            <a:off x="1041649" y="853853"/>
            <a:ext cx="10860505" cy="587584"/>
          </a:xfrm>
        </p:spPr>
        <p:txBody>
          <a:bodyPr>
            <a:noAutofit/>
          </a:bodyPr>
          <a:lstStyle/>
          <a:p>
            <a:r>
              <a:rPr lang="en-US" sz="2200" b="1" dirty="0"/>
              <a:t>Summary of Follow-Up Audit Results on Prior Findings</a:t>
            </a:r>
          </a:p>
        </p:txBody>
      </p:sp>
    </p:spTree>
    <p:extLst>
      <p:ext uri="{BB962C8B-B14F-4D97-AF65-F5344CB8AC3E}">
        <p14:creationId xmlns:p14="http://schemas.microsoft.com/office/powerpoint/2010/main" val="3578985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79066513"/>
              </p:ext>
            </p:extLst>
          </p:nvPr>
        </p:nvGraphicFramePr>
        <p:xfrm>
          <a:off x="1209502" y="1436927"/>
          <a:ext cx="9784080" cy="4655849"/>
        </p:xfrm>
        <a:graphic>
          <a:graphicData uri="http://schemas.openxmlformats.org/drawingml/2006/table">
            <a:tbl>
              <a:tblPr firstRow="1" bandRow="1">
                <a:tableStyleId>{F5AB1C69-6EDB-4FF4-983F-18BD219EF322}</a:tableStyleId>
              </a:tblPr>
              <a:tblGrid>
                <a:gridCol w="3832488">
                  <a:extLst>
                    <a:ext uri="{9D8B030D-6E8A-4147-A177-3AD203B41FA5}">
                      <a16:colId xmlns:a16="http://schemas.microsoft.com/office/drawing/2014/main" val="2494386664"/>
                    </a:ext>
                  </a:extLst>
                </a:gridCol>
                <a:gridCol w="5951592">
                  <a:extLst>
                    <a:ext uri="{9D8B030D-6E8A-4147-A177-3AD203B41FA5}">
                      <a16:colId xmlns:a16="http://schemas.microsoft.com/office/drawing/2014/main" val="411145832"/>
                    </a:ext>
                  </a:extLst>
                </a:gridCol>
              </a:tblGrid>
              <a:tr h="446192">
                <a:tc>
                  <a:txBody>
                    <a:bodyPr/>
                    <a:lstStyle/>
                    <a:p>
                      <a:r>
                        <a:rPr lang="en-US" dirty="0"/>
                        <a:t>Finding </a:t>
                      </a:r>
                    </a:p>
                  </a:txBody>
                  <a:tcPr/>
                </a:tc>
                <a:tc>
                  <a:txBody>
                    <a:bodyPr/>
                    <a:lstStyle/>
                    <a:p>
                      <a:r>
                        <a:rPr lang="en-US" dirty="0"/>
                        <a:t>Auditor’s Assessment </a:t>
                      </a:r>
                    </a:p>
                  </a:txBody>
                  <a:tcPr/>
                </a:tc>
                <a:extLst>
                  <a:ext uri="{0D108BD9-81ED-4DB2-BD59-A6C34878D82A}">
                    <a16:rowId xmlns:a16="http://schemas.microsoft.com/office/drawing/2014/main" val="1168375089"/>
                  </a:ext>
                </a:extLst>
              </a:tr>
              <a:tr h="2411337">
                <a:tc>
                  <a:txBody>
                    <a:bodyPr/>
                    <a:lstStyle/>
                    <a:p>
                      <a:r>
                        <a:rPr lang="en-US" sz="1600" i="0" dirty="0"/>
                        <a:t>Performance Measure - Percent of Priority One Calls for Service Dispatched to Officers in Less Than 60 Seconds</a:t>
                      </a:r>
                    </a:p>
                    <a:p>
                      <a:endParaRPr lang="en-US" sz="1600" dirty="0"/>
                    </a:p>
                    <a:p>
                      <a:pPr marL="285750" indent="-285750">
                        <a:buFont typeface="Arial" panose="020B0604020202020204" pitchFamily="34" charset="0"/>
                        <a:buChar char="•"/>
                      </a:pPr>
                      <a:r>
                        <a:rPr lang="en-US" sz="1600" dirty="0"/>
                        <a:t>Criteria and target need to be reevaluated. </a:t>
                      </a:r>
                    </a:p>
                  </a:txBody>
                  <a:tcPr/>
                </a:tc>
                <a:tc>
                  <a:txBody>
                    <a:bodyPr/>
                    <a:lstStyle/>
                    <a:p>
                      <a:r>
                        <a:rPr lang="en-US" sz="1600" b="1" dirty="0"/>
                        <a:t>Partially Implemented </a:t>
                      </a:r>
                    </a:p>
                    <a:p>
                      <a:endParaRPr lang="en-US" sz="1600" dirty="0"/>
                    </a:p>
                    <a:p>
                      <a:r>
                        <a:rPr lang="en-US" sz="1600" dirty="0"/>
                        <a:t>The BPD:  </a:t>
                      </a:r>
                    </a:p>
                    <a:p>
                      <a:endParaRPr lang="en-US" sz="1600" dirty="0"/>
                    </a:p>
                    <a:p>
                      <a:pPr marL="285750" indent="-285750">
                        <a:buFont typeface="Arial" panose="020B0604020202020204" pitchFamily="34" charset="0"/>
                        <a:buChar char="•"/>
                      </a:pPr>
                      <a:r>
                        <a:rPr lang="en-US" sz="1600" dirty="0"/>
                        <a:t>Developed performance measure </a:t>
                      </a:r>
                      <a:r>
                        <a:rPr lang="en-US" sz="1600" b="0" dirty="0"/>
                        <a:t>policies and procedures</a:t>
                      </a:r>
                      <a:r>
                        <a:rPr lang="en-US" sz="1800" b="0" i="0" kern="1200" dirty="0">
                          <a:solidFill>
                            <a:schemeClr val="dk1"/>
                          </a:solidFill>
                          <a:effectLst/>
                          <a:latin typeface="+mn-lt"/>
                          <a:ea typeface="+mn-ea"/>
                          <a:cs typeface="+mn-cs"/>
                        </a:rPr>
                        <a:t>;</a:t>
                      </a:r>
                      <a:endParaRPr lang="en-US" sz="1600" b="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Did not correctly calculate the actuals for FYs 2021 and 2020. </a:t>
                      </a:r>
                    </a:p>
                  </a:txBody>
                  <a:tcPr/>
                </a:tc>
                <a:extLst>
                  <a:ext uri="{0D108BD9-81ED-4DB2-BD59-A6C34878D82A}">
                    <a16:rowId xmlns:a16="http://schemas.microsoft.com/office/drawing/2014/main" val="2548640537"/>
                  </a:ext>
                </a:extLst>
              </a:tr>
              <a:tr h="1613887">
                <a:tc>
                  <a:txBody>
                    <a:bodyPr/>
                    <a:lstStyle/>
                    <a:p>
                      <a:pPr marL="0" indent="0">
                        <a:buFont typeface="Arial" panose="020B0604020202020204" pitchFamily="34" charset="0"/>
                        <a:buNone/>
                      </a:pPr>
                      <a:r>
                        <a:rPr lang="en-US" sz="1600" dirty="0"/>
                        <a:t>Performance Measure - Percent of Time Patrol Officers Spend on Proactive Policing</a:t>
                      </a:r>
                    </a:p>
                    <a:p>
                      <a:pPr marL="0" indent="0">
                        <a:buFont typeface="Arial" panose="020B0604020202020204" pitchFamily="34" charset="0"/>
                        <a:buNone/>
                      </a:pPr>
                      <a:endParaRPr lang="en-US" sz="1600" dirty="0"/>
                    </a:p>
                    <a:p>
                      <a:pPr marL="285750" indent="-285750">
                        <a:buFont typeface="Arial" panose="020B0604020202020204" pitchFamily="34" charset="0"/>
                        <a:buChar char="•"/>
                      </a:pPr>
                      <a:r>
                        <a:rPr lang="en-US" sz="1600" dirty="0"/>
                        <a:t>Supporting documentation for the actual amounts reported in the Budget Books was not provided</a:t>
                      </a:r>
                    </a:p>
                  </a:txBody>
                  <a:tcPr/>
                </a:tc>
                <a:tc>
                  <a:txBody>
                    <a:bodyPr/>
                    <a:lstStyle/>
                    <a:p>
                      <a:r>
                        <a:rPr lang="en-US" sz="1600" b="1" dirty="0"/>
                        <a:t>Not Implemented </a:t>
                      </a:r>
                    </a:p>
                    <a:p>
                      <a:endParaRPr lang="en-US" sz="1600" dirty="0"/>
                    </a:p>
                    <a:p>
                      <a:pPr marL="285750" indent="-285750">
                        <a:buFont typeface="Arial" panose="020B0604020202020204" pitchFamily="34" charset="0"/>
                        <a:buChar char="•"/>
                      </a:pPr>
                      <a:r>
                        <a:rPr lang="en-US" sz="1600" dirty="0"/>
                        <a:t>The BPD did not correctly calculate the actuals for FYs 2021 and 2020 in the Budget Book.</a:t>
                      </a:r>
                    </a:p>
                  </a:txBody>
                  <a:tcPr/>
                </a:tc>
                <a:extLst>
                  <a:ext uri="{0D108BD9-81ED-4DB2-BD59-A6C34878D82A}">
                    <a16:rowId xmlns:a16="http://schemas.microsoft.com/office/drawing/2014/main" val="826519800"/>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13</a:t>
            </a:fld>
            <a:endParaRPr lang="en-US" noProof="0" dirty="0"/>
          </a:p>
        </p:txBody>
      </p:sp>
      <p:sp>
        <p:nvSpPr>
          <p:cNvPr id="4" name="Title 3"/>
          <p:cNvSpPr>
            <a:spLocks noGrp="1"/>
          </p:cNvSpPr>
          <p:nvPr>
            <p:ph type="title"/>
          </p:nvPr>
        </p:nvSpPr>
        <p:spPr>
          <a:xfrm>
            <a:off x="1097280" y="765224"/>
            <a:ext cx="10058400" cy="587584"/>
          </a:xfrm>
        </p:spPr>
        <p:txBody>
          <a:bodyPr/>
          <a:lstStyle/>
          <a:p>
            <a:r>
              <a:rPr lang="en-US" b="1" dirty="0"/>
              <a:t>Baltimore Police department </a:t>
            </a:r>
          </a:p>
        </p:txBody>
      </p:sp>
    </p:spTree>
    <p:extLst>
      <p:ext uri="{BB962C8B-B14F-4D97-AF65-F5344CB8AC3E}">
        <p14:creationId xmlns:p14="http://schemas.microsoft.com/office/powerpoint/2010/main" val="164146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76533046"/>
              </p:ext>
            </p:extLst>
          </p:nvPr>
        </p:nvGraphicFramePr>
        <p:xfrm>
          <a:off x="1148080" y="2109803"/>
          <a:ext cx="10058400" cy="4138697"/>
        </p:xfrm>
        <a:graphic>
          <a:graphicData uri="http://schemas.openxmlformats.org/drawingml/2006/table">
            <a:tbl>
              <a:tblPr firstRow="1" bandRow="1">
                <a:tableStyleId>{F5AB1C69-6EDB-4FF4-983F-18BD219EF322}</a:tableStyleId>
              </a:tblPr>
              <a:tblGrid>
                <a:gridCol w="10058400">
                  <a:extLst>
                    <a:ext uri="{9D8B030D-6E8A-4147-A177-3AD203B41FA5}">
                      <a16:colId xmlns:a16="http://schemas.microsoft.com/office/drawing/2014/main" val="2494386664"/>
                    </a:ext>
                  </a:extLst>
                </a:gridCol>
              </a:tblGrid>
              <a:tr h="633497">
                <a:tc>
                  <a:txBody>
                    <a:bodyPr/>
                    <a:lstStyle/>
                    <a:p>
                      <a:r>
                        <a:rPr lang="en-US" sz="1600" dirty="0"/>
                        <a:t>Finding </a:t>
                      </a:r>
                    </a:p>
                  </a:txBody>
                  <a:tcPr/>
                </a:tc>
                <a:extLst>
                  <a:ext uri="{0D108BD9-81ED-4DB2-BD59-A6C34878D82A}">
                    <a16:rowId xmlns:a16="http://schemas.microsoft.com/office/drawing/2014/main" val="1168375089"/>
                  </a:ext>
                </a:extLst>
              </a:tr>
              <a:tr h="3349477">
                <a:tc>
                  <a:txBody>
                    <a:bodyPr/>
                    <a:lstStyle/>
                    <a:p>
                      <a:pPr marL="342900" indent="-342900">
                        <a:buFont typeface="+mj-lt"/>
                        <a:buAutoNum type="arabicPeriod"/>
                      </a:pPr>
                      <a:r>
                        <a:rPr lang="en-US" sz="1600" dirty="0"/>
                        <a:t>The current process takes 158 median days or 248 average days to transition individuals into permanent housing. </a:t>
                      </a:r>
                    </a:p>
                    <a:p>
                      <a:pPr marL="342900" indent="-342900">
                        <a:buFont typeface="+mj-lt"/>
                        <a:buAutoNum type="arabicPeriod"/>
                      </a:pPr>
                      <a:endParaRPr lang="en-US" sz="1600" dirty="0"/>
                    </a:p>
                    <a:p>
                      <a:pPr marL="342900" indent="-342900">
                        <a:buFont typeface="+mj-lt"/>
                        <a:buAutoNum type="arabicPeriod"/>
                      </a:pPr>
                      <a:r>
                        <a:rPr lang="en-US" sz="1600" dirty="0"/>
                        <a:t>The absence of adequate and available housing inventory, time it takes to obtain necessary personal documentation, and lack of monitoring contributed to delays in the process. </a:t>
                      </a:r>
                    </a:p>
                    <a:p>
                      <a:pPr marL="342900" indent="-342900">
                        <a:buFont typeface="+mj-lt"/>
                        <a:buAutoNum type="arabicPeriod"/>
                      </a:pPr>
                      <a:endParaRPr lang="en-US" sz="1600" dirty="0"/>
                    </a:p>
                    <a:p>
                      <a:pPr marL="342900" indent="-342900">
                        <a:buFont typeface="+mj-lt"/>
                        <a:buAutoNum type="arabicPeriod"/>
                      </a:pPr>
                      <a:r>
                        <a:rPr lang="en-US" sz="1600" dirty="0"/>
                        <a:t>Lack of review of financial and housing utilization data throughout the year did not allow MOHS to service the homeless community efficiently or effectively. </a:t>
                      </a:r>
                    </a:p>
                    <a:p>
                      <a:pPr marL="342900" indent="-342900">
                        <a:buFont typeface="+mj-lt"/>
                        <a:buAutoNum type="arabicPeriod"/>
                      </a:pPr>
                      <a:endParaRPr lang="en-US" sz="1600" dirty="0"/>
                    </a:p>
                    <a:p>
                      <a:pPr marL="342900" indent="-342900">
                        <a:buFont typeface="+mj-lt"/>
                        <a:buAutoNum type="arabicPeriod"/>
                      </a:pPr>
                      <a:r>
                        <a:rPr lang="en-US" sz="1600" dirty="0"/>
                        <a:t>Detailed ad hoc reports of the time required to complete key activities / milestones are not produced and utilized. </a:t>
                      </a:r>
                    </a:p>
                    <a:p>
                      <a:pPr marL="342900" indent="-342900">
                        <a:buFont typeface="+mj-lt"/>
                        <a:buAutoNum type="arabicPeriod"/>
                      </a:pPr>
                      <a:endParaRPr lang="en-US" sz="1600" dirty="0"/>
                    </a:p>
                    <a:p>
                      <a:pPr marL="342900" indent="-342900">
                        <a:buFont typeface="+mj-lt"/>
                        <a:buAutoNum type="arabicPeriod"/>
                      </a:pPr>
                      <a:r>
                        <a:rPr lang="en-US" sz="1600" dirty="0"/>
                        <a:t>There are no processes and controls to validate client submitted information for permanent housing services.</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14</a:t>
            </a:fld>
            <a:endParaRPr lang="en-US" noProof="0" dirty="0"/>
          </a:p>
        </p:txBody>
      </p:sp>
      <p:sp>
        <p:nvSpPr>
          <p:cNvPr id="4" name="Title 3"/>
          <p:cNvSpPr>
            <a:spLocks noGrp="1"/>
          </p:cNvSpPr>
          <p:nvPr>
            <p:ph type="title"/>
          </p:nvPr>
        </p:nvSpPr>
        <p:spPr>
          <a:xfrm>
            <a:off x="1036320" y="787375"/>
            <a:ext cx="10058400" cy="587584"/>
          </a:xfrm>
        </p:spPr>
        <p:txBody>
          <a:bodyPr>
            <a:normAutofit/>
          </a:bodyPr>
          <a:lstStyle/>
          <a:p>
            <a:r>
              <a:rPr lang="en-US" b="1" dirty="0"/>
              <a:t>Mayor’s office of homeless services</a:t>
            </a:r>
          </a:p>
        </p:txBody>
      </p:sp>
      <p:sp>
        <p:nvSpPr>
          <p:cNvPr id="6" name="TextBox 5"/>
          <p:cNvSpPr txBox="1"/>
          <p:nvPr/>
        </p:nvSpPr>
        <p:spPr>
          <a:xfrm>
            <a:off x="1148080" y="1419215"/>
            <a:ext cx="10058400" cy="646331"/>
          </a:xfrm>
          <a:prstGeom prst="rect">
            <a:avLst/>
          </a:prstGeom>
          <a:noFill/>
        </p:spPr>
        <p:txBody>
          <a:bodyPr wrap="square" rtlCol="0">
            <a:spAutoFit/>
          </a:bodyPr>
          <a:lstStyle/>
          <a:p>
            <a:r>
              <a:rPr lang="en-US" b="1" dirty="0"/>
              <a:t>Objective: </a:t>
            </a:r>
            <a:r>
              <a:rPr lang="en-US" dirty="0"/>
              <a:t>To determine the implementation status of management action plans for the prior recommendations</a:t>
            </a:r>
          </a:p>
        </p:txBody>
      </p:sp>
    </p:spTree>
    <p:extLst>
      <p:ext uri="{BB962C8B-B14F-4D97-AF65-F5344CB8AC3E}">
        <p14:creationId xmlns:p14="http://schemas.microsoft.com/office/powerpoint/2010/main" val="1452505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71814441"/>
              </p:ext>
            </p:extLst>
          </p:nvPr>
        </p:nvGraphicFramePr>
        <p:xfrm>
          <a:off x="1097280" y="2029334"/>
          <a:ext cx="10058400" cy="3806030"/>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615602">
                <a:tc>
                  <a:txBody>
                    <a:bodyPr/>
                    <a:lstStyle/>
                    <a:p>
                      <a:r>
                        <a:rPr lang="en-US" dirty="0"/>
                        <a:t>Recommendation 1</a:t>
                      </a:r>
                    </a:p>
                  </a:txBody>
                  <a:tcPr/>
                </a:tc>
                <a:tc>
                  <a:txBody>
                    <a:bodyPr/>
                    <a:lstStyle/>
                    <a:p>
                      <a:r>
                        <a:rPr lang="en-US" dirty="0"/>
                        <a:t>Auditor’s Assessment </a:t>
                      </a:r>
                    </a:p>
                    <a:p>
                      <a:endParaRPr lang="en-US" dirty="0"/>
                    </a:p>
                  </a:txBody>
                  <a:tcPr/>
                </a:tc>
                <a:extLst>
                  <a:ext uri="{0D108BD9-81ED-4DB2-BD59-A6C34878D82A}">
                    <a16:rowId xmlns:a16="http://schemas.microsoft.com/office/drawing/2014/main" val="1168375089"/>
                  </a:ext>
                </a:extLst>
              </a:tr>
              <a:tr h="3165950">
                <a:tc>
                  <a:txBody>
                    <a:bodyPr/>
                    <a:lstStyle/>
                    <a:p>
                      <a:r>
                        <a:rPr lang="en-US" sz="1400" dirty="0"/>
                        <a:t>Form a work group with the Journey Home, Department of Housing and Community Development (DHCD), and other stakeholders to obtain a listing of City landlords and initiate an outreach program to develop an inventory of permanent housing.</a:t>
                      </a:r>
                    </a:p>
                  </a:txBody>
                  <a:tcPr/>
                </a:tc>
                <a:tc>
                  <a:txBody>
                    <a:bodyPr/>
                    <a:lstStyle/>
                    <a:p>
                      <a:r>
                        <a:rPr lang="en-US" sz="1400" b="1" dirty="0"/>
                        <a:t>Partially Implemented </a:t>
                      </a:r>
                    </a:p>
                    <a:p>
                      <a:endParaRPr lang="en-US" sz="1400" dirty="0"/>
                    </a:p>
                    <a:p>
                      <a:r>
                        <a:rPr lang="en-US" sz="1400" dirty="0"/>
                        <a:t>MOHS created two housing identification specialist positions to cultivate relationships with landlords, property owners, and management companies to help increase the supply of affordable housing. Additionally, meetings were conducted with relevant parties, which led to the identification of 2,500 affordable housing properties. However, an inventory of permanent housing directly allocated to MOHS was not established. </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15</a:t>
            </a:fld>
            <a:endParaRPr lang="en-US" noProof="0" dirty="0"/>
          </a:p>
        </p:txBody>
      </p:sp>
      <p:sp>
        <p:nvSpPr>
          <p:cNvPr id="4" name="Title 3"/>
          <p:cNvSpPr>
            <a:spLocks noGrp="1"/>
          </p:cNvSpPr>
          <p:nvPr>
            <p:ph type="title"/>
          </p:nvPr>
        </p:nvSpPr>
        <p:spPr>
          <a:xfrm>
            <a:off x="1097280" y="924181"/>
            <a:ext cx="10058400" cy="799416"/>
          </a:xfrm>
        </p:spPr>
        <p:txBody>
          <a:bodyPr>
            <a:noAutofit/>
          </a:bodyPr>
          <a:lstStyle/>
          <a:p>
            <a:r>
              <a:rPr lang="en-US" b="1" dirty="0"/>
              <a:t>Mayor’s office of homeless services (Continued…)</a:t>
            </a:r>
          </a:p>
        </p:txBody>
      </p:sp>
    </p:spTree>
    <p:extLst>
      <p:ext uri="{BB962C8B-B14F-4D97-AF65-F5344CB8AC3E}">
        <p14:creationId xmlns:p14="http://schemas.microsoft.com/office/powerpoint/2010/main" val="111290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61203238"/>
              </p:ext>
            </p:extLst>
          </p:nvPr>
        </p:nvGraphicFramePr>
        <p:xfrm>
          <a:off x="1097280" y="2019809"/>
          <a:ext cx="10058400" cy="3995928"/>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650500">
                <a:tc>
                  <a:txBody>
                    <a:bodyPr/>
                    <a:lstStyle/>
                    <a:p>
                      <a:r>
                        <a:rPr lang="en-US" dirty="0"/>
                        <a:t>Recommendation 2</a:t>
                      </a:r>
                    </a:p>
                  </a:txBody>
                  <a:tcPr/>
                </a:tc>
                <a:tc>
                  <a:txBody>
                    <a:bodyPr/>
                    <a:lstStyle/>
                    <a:p>
                      <a:r>
                        <a:rPr lang="en-US" dirty="0"/>
                        <a:t>Auditor’s Assessment </a:t>
                      </a:r>
                    </a:p>
                    <a:p>
                      <a:endParaRPr lang="en-US" dirty="0"/>
                    </a:p>
                  </a:txBody>
                  <a:tcPr/>
                </a:tc>
                <a:extLst>
                  <a:ext uri="{0D108BD9-81ED-4DB2-BD59-A6C34878D82A}">
                    <a16:rowId xmlns:a16="http://schemas.microsoft.com/office/drawing/2014/main" val="1168375089"/>
                  </a:ext>
                </a:extLst>
              </a:tr>
              <a:tr h="3345428">
                <a:tc>
                  <a:txBody>
                    <a:bodyPr/>
                    <a:lstStyle/>
                    <a:p>
                      <a:r>
                        <a:rPr lang="en-US" sz="1400" dirty="0"/>
                        <a:t>Analyze:</a:t>
                      </a:r>
                    </a:p>
                    <a:p>
                      <a:endParaRPr lang="en-US" sz="1400" dirty="0"/>
                    </a:p>
                    <a:p>
                      <a:pPr marL="342900" indent="-342900">
                        <a:buAutoNum type="arabicPeriod"/>
                      </a:pPr>
                      <a:r>
                        <a:rPr lang="en-US" sz="1400" dirty="0"/>
                        <a:t>Affordable housing projects and developments for including the inventory.</a:t>
                      </a:r>
                    </a:p>
                    <a:p>
                      <a:pPr marL="342900" indent="-342900">
                        <a:buAutoNum type="arabicPeriod"/>
                      </a:pPr>
                      <a:endParaRPr lang="en-US" sz="1400" dirty="0"/>
                    </a:p>
                    <a:p>
                      <a:pPr marL="342900" indent="-342900">
                        <a:buAutoNum type="arabicPeriod"/>
                      </a:pPr>
                      <a:endParaRPr lang="en-US" sz="1400" dirty="0"/>
                    </a:p>
                    <a:p>
                      <a:pPr marL="342900" indent="-342900">
                        <a:buAutoNum type="arabicPeriod"/>
                      </a:pPr>
                      <a:endParaRPr lang="en-US" sz="1400" dirty="0"/>
                    </a:p>
                    <a:p>
                      <a:pPr marL="342900" indent="-342900">
                        <a:buAutoNum type="arabicPeriod"/>
                      </a:pPr>
                      <a:r>
                        <a:rPr lang="en-US" sz="1400" dirty="0"/>
                        <a:t>Subrecipient permanent housing performance, throughout the year, to determine underperforming projects (high decline rate and administrative cost without providing full capacity housing) and reallocate those funds to new projects.</a:t>
                      </a:r>
                    </a:p>
                  </a:txBody>
                  <a:tcPr/>
                </a:tc>
                <a:tc>
                  <a:txBody>
                    <a:bodyPr/>
                    <a:lstStyle/>
                    <a:p>
                      <a:r>
                        <a:rPr lang="en-US" sz="1400" b="1" dirty="0"/>
                        <a:t>Partially Implemented </a:t>
                      </a:r>
                    </a:p>
                    <a:p>
                      <a:endParaRPr lang="en-US" sz="1400" dirty="0"/>
                    </a:p>
                    <a:p>
                      <a:pPr marL="342900" indent="-342900">
                        <a:buAutoNum type="arabicPeriod"/>
                      </a:pPr>
                      <a:r>
                        <a:rPr lang="en-US" sz="1400" dirty="0"/>
                        <a:t>MOHS provided evidence of the submission of the Home-America Rescue Plan in conjunction with DHCD, which is intended to be used to increase the supply of affordable housing. Affordable housing is addressed above in number one. </a:t>
                      </a:r>
                    </a:p>
                    <a:p>
                      <a:pPr marL="342900" indent="-342900">
                        <a:buAutoNum type="arabicPeriod"/>
                      </a:pPr>
                      <a:endParaRPr lang="en-US" sz="1400" dirty="0"/>
                    </a:p>
                    <a:p>
                      <a:pPr marL="342900" indent="-342900">
                        <a:buAutoNum type="arabicPeriod"/>
                      </a:pPr>
                      <a:r>
                        <a:rPr lang="en-US" sz="1400" dirty="0"/>
                        <a:t>The ranking and scoring process used to evaluate administrative costs, utilization / occupancy rates and the performance of subrecipients is applied by the Resource Allocation Committee to all housing projects excluding single room occupancy (SRO) units, which have low utilization and high decline rates. Discussions are under way to determine the future of the SRO units within the permanent housing program. </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16</a:t>
            </a:fld>
            <a:endParaRPr lang="en-US" noProof="0" dirty="0"/>
          </a:p>
        </p:txBody>
      </p:sp>
      <p:sp>
        <p:nvSpPr>
          <p:cNvPr id="4" name="Title 3"/>
          <p:cNvSpPr>
            <a:spLocks noGrp="1"/>
          </p:cNvSpPr>
          <p:nvPr>
            <p:ph type="title"/>
          </p:nvPr>
        </p:nvSpPr>
        <p:spPr>
          <a:xfrm>
            <a:off x="1097280" y="1001124"/>
            <a:ext cx="10058400" cy="587584"/>
          </a:xfrm>
        </p:spPr>
        <p:txBody>
          <a:bodyPr>
            <a:noAutofit/>
          </a:bodyPr>
          <a:lstStyle/>
          <a:p>
            <a:r>
              <a:rPr lang="en-US" b="1" dirty="0"/>
              <a:t>Mayor’s office of homeless services (Continued…)</a:t>
            </a:r>
          </a:p>
        </p:txBody>
      </p:sp>
    </p:spTree>
    <p:extLst>
      <p:ext uri="{BB962C8B-B14F-4D97-AF65-F5344CB8AC3E}">
        <p14:creationId xmlns:p14="http://schemas.microsoft.com/office/powerpoint/2010/main" val="146504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183595185"/>
              </p:ext>
            </p:extLst>
          </p:nvPr>
        </p:nvGraphicFramePr>
        <p:xfrm>
          <a:off x="1234440" y="1938529"/>
          <a:ext cx="10058400" cy="2393176"/>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340880">
                <a:tc>
                  <a:txBody>
                    <a:bodyPr/>
                    <a:lstStyle/>
                    <a:p>
                      <a:r>
                        <a:rPr lang="en-US" dirty="0"/>
                        <a:t>Recommendation 3</a:t>
                      </a:r>
                    </a:p>
                  </a:txBody>
                  <a:tcPr/>
                </a:tc>
                <a:tc>
                  <a:txBody>
                    <a:bodyPr/>
                    <a:lstStyle/>
                    <a:p>
                      <a:r>
                        <a:rPr lang="en-US" dirty="0"/>
                        <a:t>Auditor’s Assessment </a:t>
                      </a:r>
                    </a:p>
                    <a:p>
                      <a:endParaRPr lang="en-US" dirty="0"/>
                    </a:p>
                  </a:txBody>
                  <a:tcPr/>
                </a:tc>
                <a:extLst>
                  <a:ext uri="{0D108BD9-81ED-4DB2-BD59-A6C34878D82A}">
                    <a16:rowId xmlns:a16="http://schemas.microsoft.com/office/drawing/2014/main" val="1168375089"/>
                  </a:ext>
                </a:extLst>
              </a:tr>
              <a:tr h="1753096">
                <a:tc>
                  <a:txBody>
                    <a:bodyPr/>
                    <a:lstStyle/>
                    <a:p>
                      <a:r>
                        <a:rPr lang="en-US" sz="1400" dirty="0"/>
                        <a:t>Continue to work with Maryland Department of Health and Social Security Administration to improve current process of client information validation and obtaining necessary documentation in a timely manner. </a:t>
                      </a:r>
                    </a:p>
                  </a:txBody>
                  <a:tcPr/>
                </a:tc>
                <a:tc>
                  <a:txBody>
                    <a:bodyPr/>
                    <a:lstStyle/>
                    <a:p>
                      <a:r>
                        <a:rPr lang="en-US" sz="1400" b="1" dirty="0"/>
                        <a:t>Partially Implemented </a:t>
                      </a:r>
                    </a:p>
                    <a:p>
                      <a:endParaRPr lang="en-US" sz="1400" dirty="0"/>
                    </a:p>
                    <a:p>
                      <a:r>
                        <a:rPr lang="en-US" sz="1400" dirty="0"/>
                        <a:t>MOHS has formed a partnership with Identity Access Project (IAP) to assist in obtaining birth certificates and photo ID. However, IAP does not assist in obtaining Social Security documentation. In addition, MOHS has not formed a partnership, or secured an alternative method, to expedite the process of obtaining clients’ Social Security information. </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17</a:t>
            </a:fld>
            <a:endParaRPr lang="en-US" noProof="0" dirty="0"/>
          </a:p>
        </p:txBody>
      </p:sp>
      <p:sp>
        <p:nvSpPr>
          <p:cNvPr id="4" name="Title 3"/>
          <p:cNvSpPr>
            <a:spLocks noGrp="1"/>
          </p:cNvSpPr>
          <p:nvPr>
            <p:ph type="title"/>
          </p:nvPr>
        </p:nvSpPr>
        <p:spPr>
          <a:xfrm>
            <a:off x="1234440" y="1009064"/>
            <a:ext cx="10058400" cy="587584"/>
          </a:xfrm>
        </p:spPr>
        <p:txBody>
          <a:bodyPr>
            <a:noAutofit/>
          </a:bodyPr>
          <a:lstStyle/>
          <a:p>
            <a:r>
              <a:rPr lang="en-US" b="1" dirty="0"/>
              <a:t>Mayor’s office of homeless services (Continued…)</a:t>
            </a:r>
          </a:p>
        </p:txBody>
      </p:sp>
    </p:spTree>
    <p:extLst>
      <p:ext uri="{BB962C8B-B14F-4D97-AF65-F5344CB8AC3E}">
        <p14:creationId xmlns:p14="http://schemas.microsoft.com/office/powerpoint/2010/main" val="3904077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6364526"/>
              </p:ext>
            </p:extLst>
          </p:nvPr>
        </p:nvGraphicFramePr>
        <p:xfrm>
          <a:off x="1229360" y="1787645"/>
          <a:ext cx="10058400" cy="4224355"/>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684313">
                <a:tc>
                  <a:txBody>
                    <a:bodyPr/>
                    <a:lstStyle/>
                    <a:p>
                      <a:r>
                        <a:rPr lang="en-US" dirty="0"/>
                        <a:t>Recommendations 4 and 5 </a:t>
                      </a:r>
                    </a:p>
                  </a:txBody>
                  <a:tcPr/>
                </a:tc>
                <a:tc>
                  <a:txBody>
                    <a:bodyPr/>
                    <a:lstStyle/>
                    <a:p>
                      <a:r>
                        <a:rPr lang="en-US" dirty="0"/>
                        <a:t>Auditor’s Assessment </a:t>
                      </a:r>
                    </a:p>
                    <a:p>
                      <a:endParaRPr lang="en-US" dirty="0"/>
                    </a:p>
                  </a:txBody>
                  <a:tcPr/>
                </a:tc>
                <a:extLst>
                  <a:ext uri="{0D108BD9-81ED-4DB2-BD59-A6C34878D82A}">
                    <a16:rowId xmlns:a16="http://schemas.microsoft.com/office/drawing/2014/main" val="1168375089"/>
                  </a:ext>
                </a:extLst>
              </a:tr>
              <a:tr h="1389343">
                <a:tc>
                  <a:txBody>
                    <a:bodyPr/>
                    <a:lstStyle/>
                    <a:p>
                      <a:r>
                        <a:rPr lang="en-US" sz="1400" dirty="0"/>
                        <a:t>Develop ad hoc reporting of client activities from application through housing that included specific dates and the number of days for key activities / milestones in the administration of permanent housing.</a:t>
                      </a:r>
                    </a:p>
                    <a:p>
                      <a:endParaRPr lang="en-US" sz="1400" dirty="0"/>
                    </a:p>
                  </a:txBody>
                  <a:tcPr/>
                </a:tc>
                <a:tc>
                  <a:txBody>
                    <a:bodyPr/>
                    <a:lstStyle/>
                    <a:p>
                      <a:r>
                        <a:rPr lang="en-US" sz="1400" b="1" dirty="0"/>
                        <a:t>Not Implemented </a:t>
                      </a:r>
                    </a:p>
                    <a:p>
                      <a:endParaRPr lang="en-US" sz="1400" dirty="0"/>
                    </a:p>
                    <a:p>
                      <a:r>
                        <a:rPr lang="en-US" sz="1400" dirty="0"/>
                        <a:t>There is no report currently in place to report and analyze identified key milestones for client activity.</a:t>
                      </a:r>
                    </a:p>
                  </a:txBody>
                  <a:tcPr/>
                </a:tc>
                <a:extLst>
                  <a:ext uri="{0D108BD9-81ED-4DB2-BD59-A6C34878D82A}">
                    <a16:rowId xmlns:a16="http://schemas.microsoft.com/office/drawing/2014/main" val="2548640537"/>
                  </a:ext>
                </a:extLst>
              </a:tr>
              <a:tr h="2150699">
                <a:tc>
                  <a:txBody>
                    <a:bodyPr/>
                    <a:lstStyle/>
                    <a:p>
                      <a:r>
                        <a:rPr lang="en-US" sz="1400" dirty="0"/>
                        <a:t>Monitor those specific dates addressed in the bullet above to: </a:t>
                      </a:r>
                    </a:p>
                    <a:p>
                      <a:endParaRPr lang="en-US" sz="1400" dirty="0"/>
                    </a:p>
                    <a:p>
                      <a:pPr marL="342900" indent="-342900">
                        <a:buAutoNum type="arabicPeriod"/>
                      </a:pPr>
                      <a:r>
                        <a:rPr lang="en-US" sz="1400" dirty="0"/>
                        <a:t>Identify time lags and performance gaps in the housing placement process; </a:t>
                      </a:r>
                    </a:p>
                    <a:p>
                      <a:pPr marL="342900" indent="-342900">
                        <a:buAutoNum type="arabicPeriod"/>
                      </a:pPr>
                      <a:endParaRPr lang="en-US" sz="1400" dirty="0"/>
                    </a:p>
                    <a:p>
                      <a:pPr marL="342900" indent="-342900">
                        <a:buAutoNum type="arabicPeriod"/>
                      </a:pPr>
                      <a:r>
                        <a:rPr lang="en-US" sz="1400" dirty="0"/>
                        <a:t>Resolve the issues; and </a:t>
                      </a:r>
                    </a:p>
                    <a:p>
                      <a:pPr marL="342900" indent="-342900">
                        <a:buAutoNum type="arabicPeriod"/>
                      </a:pPr>
                      <a:endParaRPr lang="en-US" sz="1400" dirty="0"/>
                    </a:p>
                    <a:p>
                      <a:pPr marL="342900" indent="-342900">
                        <a:buAutoNum type="arabicPeriod"/>
                      </a:pPr>
                      <a:r>
                        <a:rPr lang="en-US" sz="1400" dirty="0"/>
                        <a:t>Revise performance base lines.</a:t>
                      </a:r>
                    </a:p>
                  </a:txBody>
                  <a:tcPr/>
                </a:tc>
                <a:tc>
                  <a:txBody>
                    <a:bodyPr/>
                    <a:lstStyle/>
                    <a:p>
                      <a:r>
                        <a:rPr lang="en-US" sz="1400" b="1" dirty="0"/>
                        <a:t>Not Implemented </a:t>
                      </a:r>
                    </a:p>
                    <a:p>
                      <a:endParaRPr lang="en-US" sz="1400" dirty="0"/>
                    </a:p>
                    <a:p>
                      <a:r>
                        <a:rPr lang="en-US" sz="1400" dirty="0"/>
                        <a:t>There is no report currently in place to report and analyze identified key milestones for client activity.</a:t>
                      </a:r>
                    </a:p>
                  </a:txBody>
                  <a:tcPr/>
                </a:tc>
                <a:extLst>
                  <a:ext uri="{0D108BD9-81ED-4DB2-BD59-A6C34878D82A}">
                    <a16:rowId xmlns:a16="http://schemas.microsoft.com/office/drawing/2014/main" val="24276636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18</a:t>
            </a:fld>
            <a:endParaRPr lang="en-US" noProof="0" dirty="0"/>
          </a:p>
        </p:txBody>
      </p:sp>
      <p:sp>
        <p:nvSpPr>
          <p:cNvPr id="4" name="Title 3"/>
          <p:cNvSpPr>
            <a:spLocks noGrp="1"/>
          </p:cNvSpPr>
          <p:nvPr>
            <p:ph type="title"/>
          </p:nvPr>
        </p:nvSpPr>
        <p:spPr>
          <a:xfrm>
            <a:off x="1229360" y="982642"/>
            <a:ext cx="10058400" cy="587584"/>
          </a:xfrm>
        </p:spPr>
        <p:txBody>
          <a:bodyPr>
            <a:noAutofit/>
          </a:bodyPr>
          <a:lstStyle/>
          <a:p>
            <a:r>
              <a:rPr lang="en-US" b="1" dirty="0"/>
              <a:t>Mayor’s office of homeless services (Continued…)</a:t>
            </a:r>
          </a:p>
        </p:txBody>
      </p:sp>
    </p:spTree>
    <p:extLst>
      <p:ext uri="{BB962C8B-B14F-4D97-AF65-F5344CB8AC3E}">
        <p14:creationId xmlns:p14="http://schemas.microsoft.com/office/powerpoint/2010/main" val="2614013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5F81B3-4645-4EB0-8F55-16F4207384EE}"/>
              </a:ext>
            </a:extLst>
          </p:cNvPr>
          <p:cNvSpPr>
            <a:spLocks noGrp="1"/>
          </p:cNvSpPr>
          <p:nvPr>
            <p:ph idx="1"/>
          </p:nvPr>
        </p:nvSpPr>
        <p:spPr>
          <a:xfrm>
            <a:off x="1097280" y="1724153"/>
            <a:ext cx="10058400" cy="3760891"/>
          </a:xfrm>
        </p:spPr>
        <p:txBody>
          <a:bodyPr/>
          <a:lstStyle/>
          <a:p>
            <a:pPr lvl="1">
              <a:buFont typeface="Arial" panose="020B0604020202020204" pitchFamily="34" charset="0"/>
              <a:buChar char="•"/>
            </a:pPr>
            <a:r>
              <a:rPr lang="en-US" dirty="0"/>
              <a:t>Conducted risk discussion with agencies </a:t>
            </a:r>
          </a:p>
          <a:p>
            <a:pPr marL="201168" lvl="1" indent="0">
              <a:buNone/>
            </a:pPr>
            <a:endParaRPr lang="en-US" dirty="0"/>
          </a:p>
          <a:p>
            <a:pPr lvl="1">
              <a:buFont typeface="Arial" panose="020B0604020202020204" pitchFamily="34" charset="0"/>
              <a:buChar char="•"/>
            </a:pPr>
            <a:r>
              <a:rPr lang="en-US" dirty="0"/>
              <a:t>Considered prior audits </a:t>
            </a:r>
          </a:p>
          <a:p>
            <a:pPr marL="201168" lvl="1" indent="0">
              <a:buNone/>
            </a:pPr>
            <a:endParaRPr lang="en-US" dirty="0"/>
          </a:p>
          <a:p>
            <a:pPr lvl="1">
              <a:buFont typeface="Arial" panose="020B0604020202020204" pitchFamily="34" charset="0"/>
              <a:buChar char="•"/>
            </a:pPr>
            <a:r>
              <a:rPr lang="en-US" dirty="0"/>
              <a:t>Proposed objectives are summarized in the following slides </a:t>
            </a:r>
          </a:p>
          <a:p>
            <a:endParaRPr lang="en-US" dirty="0"/>
          </a:p>
        </p:txBody>
      </p:sp>
      <p:sp>
        <p:nvSpPr>
          <p:cNvPr id="3" name="Slide Number Placeholder 2">
            <a:extLst>
              <a:ext uri="{FF2B5EF4-FFF2-40B4-BE49-F238E27FC236}">
                <a16:creationId xmlns:a16="http://schemas.microsoft.com/office/drawing/2014/main" id="{18F11E6A-B3F9-4409-9E93-3D789DDDCEB3}"/>
              </a:ext>
            </a:extLst>
          </p:cNvPr>
          <p:cNvSpPr>
            <a:spLocks noGrp="1"/>
          </p:cNvSpPr>
          <p:nvPr>
            <p:ph type="sldNum" sz="quarter" idx="12"/>
          </p:nvPr>
        </p:nvSpPr>
        <p:spPr/>
        <p:txBody>
          <a:bodyPr/>
          <a:lstStyle/>
          <a:p>
            <a:fld id="{3A98EE3D-8CD1-4C3F-BD1C-C98C9596463C}" type="slidenum">
              <a:rPr lang="en-US" noProof="0" smtClean="0"/>
              <a:t>19</a:t>
            </a:fld>
            <a:endParaRPr lang="en-US" noProof="0" dirty="0"/>
          </a:p>
        </p:txBody>
      </p:sp>
      <p:sp>
        <p:nvSpPr>
          <p:cNvPr id="4" name="Title 3">
            <a:extLst>
              <a:ext uri="{FF2B5EF4-FFF2-40B4-BE49-F238E27FC236}">
                <a16:creationId xmlns:a16="http://schemas.microsoft.com/office/drawing/2014/main" id="{F4387E1A-FF5F-4364-9DB1-31B64AA256F6}"/>
              </a:ext>
            </a:extLst>
          </p:cNvPr>
          <p:cNvSpPr>
            <a:spLocks noGrp="1"/>
          </p:cNvSpPr>
          <p:nvPr>
            <p:ph type="title"/>
          </p:nvPr>
        </p:nvSpPr>
        <p:spPr/>
        <p:txBody>
          <a:bodyPr/>
          <a:lstStyle/>
          <a:p>
            <a:r>
              <a:rPr lang="en-US" b="1" dirty="0"/>
              <a:t>GROUP B / Calendar Year 2024 Audit Plan</a:t>
            </a:r>
            <a:endParaRPr lang="en-US" dirty="0"/>
          </a:p>
        </p:txBody>
      </p:sp>
    </p:spTree>
    <p:extLst>
      <p:ext uri="{BB962C8B-B14F-4D97-AF65-F5344CB8AC3E}">
        <p14:creationId xmlns:p14="http://schemas.microsoft.com/office/powerpoint/2010/main" val="422278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A9AC8-EA60-644D-9DDA-B76203EA1E87}"/>
              </a:ext>
            </a:extLst>
          </p:cNvPr>
          <p:cNvSpPr>
            <a:spLocks noGrp="1"/>
          </p:cNvSpPr>
          <p:nvPr>
            <p:ph type="title"/>
          </p:nvPr>
        </p:nvSpPr>
        <p:spPr/>
        <p:txBody>
          <a:bodyPr/>
          <a:lstStyle/>
          <a:p>
            <a:r>
              <a:rPr lang="en-US" dirty="0">
                <a:solidFill>
                  <a:schemeClr val="tx1"/>
                </a:solidFill>
                <a:latin typeface="+mn-lt"/>
              </a:rPr>
              <a:t>OUTLINE</a:t>
            </a:r>
          </a:p>
        </p:txBody>
      </p:sp>
      <p:sp>
        <p:nvSpPr>
          <p:cNvPr id="17" name="Content Placeholder 16">
            <a:extLst>
              <a:ext uri="{FF2B5EF4-FFF2-40B4-BE49-F238E27FC236}">
                <a16:creationId xmlns:a16="http://schemas.microsoft.com/office/drawing/2014/main" id="{8E7591AD-81F4-2E45-AE36-F4DA40C19031}"/>
              </a:ext>
            </a:extLst>
          </p:cNvPr>
          <p:cNvSpPr>
            <a:spLocks noGrp="1"/>
          </p:cNvSpPr>
          <p:nvPr>
            <p:ph sz="half" idx="2"/>
          </p:nvPr>
        </p:nvSpPr>
        <p:spPr>
          <a:xfrm>
            <a:off x="4094480" y="589280"/>
            <a:ext cx="7289107" cy="5618480"/>
          </a:xfrm>
        </p:spPr>
        <p:txBody>
          <a:bodyPr>
            <a:normAutofit/>
          </a:bodyPr>
          <a:lstStyle/>
          <a:p>
            <a:r>
              <a:rPr lang="en-US" sz="1800" dirty="0"/>
              <a:t>Status of Group A and Group B Biennial Audits </a:t>
            </a:r>
          </a:p>
          <a:p>
            <a:r>
              <a:rPr lang="en-US" sz="1800" dirty="0"/>
              <a:t>Follow-up Audit Results on Prior Findings </a:t>
            </a:r>
          </a:p>
          <a:p>
            <a:r>
              <a:rPr lang="en-US" sz="1800" dirty="0"/>
              <a:t>Audit Plan for Group B Biennial Audits </a:t>
            </a:r>
          </a:p>
          <a:p>
            <a:pPr marL="0" indent="0">
              <a:buNone/>
            </a:pPr>
            <a:r>
              <a:rPr lang="en-US" sz="1800" dirty="0"/>
              <a:t>      (Calendar Year 2024 Audit Plan) </a:t>
            </a:r>
          </a:p>
        </p:txBody>
      </p:sp>
      <p:sp>
        <p:nvSpPr>
          <p:cNvPr id="2" name="Slide Number Placeholder 1">
            <a:extLst>
              <a:ext uri="{FF2B5EF4-FFF2-40B4-BE49-F238E27FC236}">
                <a16:creationId xmlns:a16="http://schemas.microsoft.com/office/drawing/2014/main" id="{A22AC1B3-84CF-4E72-9383-724676511444}"/>
              </a:ext>
            </a:extLst>
          </p:cNvPr>
          <p:cNvSpPr>
            <a:spLocks noGrp="1"/>
          </p:cNvSpPr>
          <p:nvPr>
            <p:ph type="sldNum" sz="quarter" idx="12"/>
          </p:nvPr>
        </p:nvSpPr>
        <p:spPr/>
        <p:txBody>
          <a:bodyPr/>
          <a:lstStyle/>
          <a:p>
            <a:fld id="{3A98EE3D-8CD1-4C3F-BD1C-C98C9596463C}" type="slidenum">
              <a:rPr lang="en-US" noProof="0" smtClean="0"/>
              <a:t>2</a:t>
            </a:fld>
            <a:endParaRPr lang="en-US" noProof="0" dirty="0"/>
          </a:p>
        </p:txBody>
      </p:sp>
    </p:spTree>
    <p:extLst>
      <p:ext uri="{BB962C8B-B14F-4D97-AF65-F5344CB8AC3E}">
        <p14:creationId xmlns:p14="http://schemas.microsoft.com/office/powerpoint/2010/main" val="1728620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81114523"/>
              </p:ext>
            </p:extLst>
          </p:nvPr>
        </p:nvGraphicFramePr>
        <p:xfrm>
          <a:off x="753977" y="1072097"/>
          <a:ext cx="10700084" cy="5069768"/>
        </p:xfrm>
        <a:graphic>
          <a:graphicData uri="http://schemas.openxmlformats.org/drawingml/2006/table">
            <a:tbl>
              <a:tblPr firstRow="1" bandRow="1">
                <a:tableStyleId>{F5AB1C69-6EDB-4FF4-983F-18BD219EF322}</a:tableStyleId>
              </a:tblPr>
              <a:tblGrid>
                <a:gridCol w="517092">
                  <a:extLst>
                    <a:ext uri="{9D8B030D-6E8A-4147-A177-3AD203B41FA5}">
                      <a16:colId xmlns:a16="http://schemas.microsoft.com/office/drawing/2014/main" val="4191061895"/>
                    </a:ext>
                  </a:extLst>
                </a:gridCol>
                <a:gridCol w="3871350">
                  <a:extLst>
                    <a:ext uri="{9D8B030D-6E8A-4147-A177-3AD203B41FA5}">
                      <a16:colId xmlns:a16="http://schemas.microsoft.com/office/drawing/2014/main" val="1122720813"/>
                    </a:ext>
                  </a:extLst>
                </a:gridCol>
                <a:gridCol w="6311642">
                  <a:extLst>
                    <a:ext uri="{9D8B030D-6E8A-4147-A177-3AD203B41FA5}">
                      <a16:colId xmlns:a16="http://schemas.microsoft.com/office/drawing/2014/main" val="2223500703"/>
                    </a:ext>
                  </a:extLst>
                </a:gridCol>
              </a:tblGrid>
              <a:tr h="453075">
                <a:tc>
                  <a:txBody>
                    <a:bodyPr/>
                    <a:lstStyle/>
                    <a:p>
                      <a:pPr algn="l"/>
                      <a:r>
                        <a:rPr lang="en-US" sz="1600" dirty="0"/>
                        <a:t>No. </a:t>
                      </a:r>
                    </a:p>
                  </a:txBody>
                  <a:tcPr/>
                </a:tc>
                <a:tc>
                  <a:txBody>
                    <a:bodyPr/>
                    <a:lstStyle/>
                    <a:p>
                      <a:pPr algn="l"/>
                      <a:r>
                        <a:rPr lang="en-US" sz="1600" dirty="0"/>
                        <a:t>Agencies</a:t>
                      </a:r>
                    </a:p>
                  </a:txBody>
                  <a:tcPr/>
                </a:tc>
                <a:tc>
                  <a:txBody>
                    <a:bodyPr/>
                    <a:lstStyle/>
                    <a:p>
                      <a:pPr algn="l"/>
                      <a:r>
                        <a:rPr lang="en-US" sz="1600" dirty="0"/>
                        <a:t>Proposed Audit Objectives</a:t>
                      </a:r>
                    </a:p>
                  </a:txBody>
                  <a:tcPr/>
                </a:tc>
                <a:extLst>
                  <a:ext uri="{0D108BD9-81ED-4DB2-BD59-A6C34878D82A}">
                    <a16:rowId xmlns:a16="http://schemas.microsoft.com/office/drawing/2014/main" val="3466966824"/>
                  </a:ext>
                </a:extLst>
              </a:tr>
              <a:tr h="522020">
                <a:tc>
                  <a:txBody>
                    <a:bodyPr/>
                    <a:lstStyle/>
                    <a:p>
                      <a:pPr algn="l"/>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Mayor’s Office of Neighborhood Safety and Engagement </a:t>
                      </a:r>
                    </a:p>
                  </a:txBody>
                  <a:tcPr/>
                </a:tc>
                <a:tc>
                  <a:txBody>
                    <a:bodyPr/>
                    <a:lstStyle/>
                    <a:p>
                      <a:pPr marL="0" indent="0" algn="l">
                        <a:buFont typeface="Arial" panose="020B0604020202020204" pitchFamily="34" charset="0"/>
                        <a:buNone/>
                      </a:pPr>
                      <a:r>
                        <a:rPr lang="en-US" sz="1400" dirty="0"/>
                        <a:t>Alternative to Department of Law or Department of Planning</a:t>
                      </a:r>
                    </a:p>
                  </a:txBody>
                  <a:tcPr/>
                </a:tc>
                <a:extLst>
                  <a:ext uri="{0D108BD9-81ED-4DB2-BD59-A6C34878D82A}">
                    <a16:rowId xmlns:a16="http://schemas.microsoft.com/office/drawing/2014/main" val="54274613"/>
                  </a:ext>
                </a:extLst>
              </a:tr>
              <a:tr h="752034">
                <a:tc>
                  <a:txBody>
                    <a:bodyPr/>
                    <a:lstStyle/>
                    <a:p>
                      <a:pPr algn="l"/>
                      <a:r>
                        <a:rPr lang="en-US"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Baltimore City Health Department </a:t>
                      </a:r>
                    </a:p>
                  </a:txBody>
                  <a:tcPr/>
                </a:tc>
                <a:tc>
                  <a:txBody>
                    <a:bodyPr/>
                    <a:lstStyle/>
                    <a:p>
                      <a:pPr algn="l"/>
                      <a:r>
                        <a:rPr lang="en-US" sz="1400" b="0" i="0" kern="1200" dirty="0">
                          <a:solidFill>
                            <a:schemeClr val="dk1"/>
                          </a:solidFill>
                          <a:effectLst/>
                          <a:latin typeface="+mn-lt"/>
                          <a:ea typeface="+mn-ea"/>
                          <a:cs typeface="+mn-cs"/>
                        </a:rPr>
                        <a:t>Effectiveness of controls over contracting process</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Professional services</a:t>
                      </a:r>
                    </a:p>
                    <a:p>
                      <a:pPr marL="285750" indent="-285750" algn="l">
                        <a:buFont typeface="Arial" panose="020B0604020202020204" pitchFamily="34" charset="0"/>
                        <a:buChar char="•"/>
                      </a:pPr>
                      <a:r>
                        <a:rPr lang="en-US" sz="1400" b="0" i="0" kern="1200" dirty="0">
                          <a:solidFill>
                            <a:schemeClr val="dk1"/>
                          </a:solidFill>
                          <a:effectLst/>
                          <a:latin typeface="+mn-lt"/>
                          <a:ea typeface="+mn-ea"/>
                          <a:cs typeface="+mn-cs"/>
                        </a:rPr>
                        <a:t>Grant subrecipients </a:t>
                      </a:r>
                      <a:endParaRPr lang="en-US" sz="1400" dirty="0"/>
                    </a:p>
                  </a:txBody>
                  <a:tcPr/>
                </a:tc>
                <a:extLst>
                  <a:ext uri="{0D108BD9-81ED-4DB2-BD59-A6C34878D82A}">
                    <a16:rowId xmlns:a16="http://schemas.microsoft.com/office/drawing/2014/main" val="1777187101"/>
                  </a:ext>
                </a:extLst>
              </a:tr>
              <a:tr h="427781">
                <a:tc>
                  <a:txBody>
                    <a:bodyPr/>
                    <a:lstStyle/>
                    <a:p>
                      <a:pPr algn="l"/>
                      <a:r>
                        <a:rPr lang="en-US"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Baltimore Police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a:solidFill>
                            <a:schemeClr val="dk1"/>
                          </a:solidFill>
                          <a:effectLst/>
                          <a:latin typeface="+mn-lt"/>
                          <a:ea typeface="+mn-ea"/>
                          <a:cs typeface="+mn-cs"/>
                        </a:rPr>
                        <a:t>Effectiveness of staff scheduling</a:t>
                      </a:r>
                      <a:endParaRPr lang="en-US" sz="1400" dirty="0"/>
                    </a:p>
                  </a:txBody>
                  <a:tcPr/>
                </a:tc>
                <a:extLst>
                  <a:ext uri="{0D108BD9-81ED-4DB2-BD59-A6C34878D82A}">
                    <a16:rowId xmlns:a16="http://schemas.microsoft.com/office/drawing/2014/main" val="1138502627"/>
                  </a:ext>
                </a:extLst>
              </a:tr>
              <a:tr h="420955">
                <a:tc>
                  <a:txBody>
                    <a:bodyPr/>
                    <a:lstStyle/>
                    <a:p>
                      <a:pPr algn="l"/>
                      <a:r>
                        <a:rPr lang="en-US"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Human Resources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Effectiveness of hiring process</a:t>
                      </a:r>
                      <a:endParaRPr lang="en-US" sz="1400" dirty="0"/>
                    </a:p>
                  </a:txBody>
                  <a:tcPr/>
                </a:tc>
                <a:extLst>
                  <a:ext uri="{0D108BD9-81ED-4DB2-BD59-A6C34878D82A}">
                    <a16:rowId xmlns:a16="http://schemas.microsoft.com/office/drawing/2014/main" val="4141449975"/>
                  </a:ext>
                </a:extLst>
              </a:tr>
              <a:tr h="495937">
                <a:tc>
                  <a:txBody>
                    <a:bodyPr/>
                    <a:lstStyle/>
                    <a:p>
                      <a:pPr algn="l"/>
                      <a:r>
                        <a:rPr lang="en-US"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algn="l"/>
                      <a:r>
                        <a:rPr lang="en-US" sz="1400" b="0" i="0" kern="1200" dirty="0">
                          <a:solidFill>
                            <a:schemeClr val="dk1"/>
                          </a:solidFill>
                          <a:effectLst/>
                          <a:latin typeface="+mn-lt"/>
                          <a:ea typeface="+mn-ea"/>
                          <a:cs typeface="+mn-cs"/>
                        </a:rPr>
                        <a:t>Effectiveness of controls over co</a:t>
                      </a:r>
                      <a:r>
                        <a:rPr lang="en-US" sz="1400" dirty="0"/>
                        <a:t>llections - general damage to City property </a:t>
                      </a:r>
                    </a:p>
                  </a:txBody>
                  <a:tcPr/>
                </a:tc>
                <a:extLst>
                  <a:ext uri="{0D108BD9-81ED-4DB2-BD59-A6C34878D82A}">
                    <a16:rowId xmlns:a16="http://schemas.microsoft.com/office/drawing/2014/main" val="3121202840"/>
                  </a:ext>
                </a:extLst>
              </a:tr>
              <a:tr h="343022">
                <a:tc>
                  <a:txBody>
                    <a:bodyPr/>
                    <a:lstStyle/>
                    <a:p>
                      <a:pPr algn="l"/>
                      <a:r>
                        <a:rPr lang="en-US" sz="1400"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Planning </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b="0" i="0" kern="1200" dirty="0">
                          <a:solidFill>
                            <a:schemeClr val="dk1"/>
                          </a:solidFill>
                          <a:effectLst/>
                          <a:latin typeface="+mn-lt"/>
                          <a:ea typeface="+mn-ea"/>
                          <a:cs typeface="+mn-cs"/>
                        </a:rPr>
                        <a:t>Effectiveness of controls over Baltimore City Historic Tax Credit for Historic Rehabilitations and Restorations (CHAP Tax Credit)</a:t>
                      </a:r>
                    </a:p>
                  </a:txBody>
                  <a:tcPr/>
                </a:tc>
                <a:extLst>
                  <a:ext uri="{0D108BD9-81ED-4DB2-BD59-A6C34878D82A}">
                    <a16:rowId xmlns:a16="http://schemas.microsoft.com/office/drawing/2014/main" val="2446782184"/>
                  </a:ext>
                </a:extLst>
              </a:tr>
              <a:tr h="421263">
                <a:tc>
                  <a:txBody>
                    <a:bodyPr/>
                    <a:lstStyle/>
                    <a:p>
                      <a:pPr algn="l"/>
                      <a:r>
                        <a:rPr lang="en-US" sz="1400"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strike="noStrike" baseline="0" dirty="0"/>
                        <a:t>Department of Recreation and Parks </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Effectiveness of controls over resource management and payroll</a:t>
                      </a:r>
                      <a:endParaRPr lang="en-US" sz="1400" dirty="0"/>
                    </a:p>
                  </a:txBody>
                  <a:tcPr/>
                </a:tc>
                <a:extLst>
                  <a:ext uri="{0D108BD9-81ED-4DB2-BD59-A6C34878D82A}">
                    <a16:rowId xmlns:a16="http://schemas.microsoft.com/office/drawing/2014/main" val="4052498018"/>
                  </a:ext>
                </a:extLst>
              </a:tr>
              <a:tr h="495937">
                <a:tc>
                  <a:txBody>
                    <a:bodyPr/>
                    <a:lstStyle/>
                    <a:p>
                      <a:pPr algn="l"/>
                      <a:r>
                        <a:rPr lang="en-US" sz="1400"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Transportation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Effectiveness of minor privileges processes</a:t>
                      </a:r>
                      <a:endParaRPr lang="en-US" sz="1400" dirty="0"/>
                    </a:p>
                  </a:txBody>
                  <a:tcPr/>
                </a:tc>
                <a:extLst>
                  <a:ext uri="{0D108BD9-81ED-4DB2-BD59-A6C34878D82A}">
                    <a16:rowId xmlns:a16="http://schemas.microsoft.com/office/drawing/2014/main" val="2011233568"/>
                  </a:ext>
                </a:extLst>
              </a:tr>
              <a:tr h="495937">
                <a:tc>
                  <a:txBody>
                    <a:bodyPr/>
                    <a:lstStyle/>
                    <a:p>
                      <a:pPr algn="l"/>
                      <a:r>
                        <a:rPr lang="en-US" sz="1400" dirty="0"/>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Mayor’s Office of Employment Development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mn-lt"/>
                          <a:ea typeface="+mn-ea"/>
                          <a:cs typeface="+mn-cs"/>
                        </a:rPr>
                        <a:t>Effectiveness of control structure over non-recurring grants</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a:tc>
                <a:extLst>
                  <a:ext uri="{0D108BD9-81ED-4DB2-BD59-A6C34878D82A}">
                    <a16:rowId xmlns:a16="http://schemas.microsoft.com/office/drawing/2014/main" val="2364469622"/>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20</a:t>
            </a:fld>
            <a:endParaRPr lang="en-US" noProof="0" dirty="0"/>
          </a:p>
        </p:txBody>
      </p:sp>
      <p:sp>
        <p:nvSpPr>
          <p:cNvPr id="4" name="Title 3"/>
          <p:cNvSpPr>
            <a:spLocks noGrp="1"/>
          </p:cNvSpPr>
          <p:nvPr>
            <p:ph type="title"/>
          </p:nvPr>
        </p:nvSpPr>
        <p:spPr>
          <a:xfrm>
            <a:off x="673767" y="631395"/>
            <a:ext cx="10860505" cy="587584"/>
          </a:xfrm>
        </p:spPr>
        <p:txBody>
          <a:bodyPr>
            <a:normAutofit/>
          </a:bodyPr>
          <a:lstStyle/>
          <a:p>
            <a:r>
              <a:rPr lang="en-US" sz="2400" b="1" dirty="0"/>
              <a:t>GROUP B / Calendar Year 2024 Audit Plan (CONTINUED) </a:t>
            </a:r>
          </a:p>
        </p:txBody>
      </p:sp>
      <p:sp>
        <p:nvSpPr>
          <p:cNvPr id="2" name="TextBox 1"/>
          <p:cNvSpPr txBox="1"/>
          <p:nvPr/>
        </p:nvSpPr>
        <p:spPr>
          <a:xfrm>
            <a:off x="3501761" y="6407429"/>
            <a:ext cx="5422232" cy="369332"/>
          </a:xfrm>
          <a:prstGeom prst="rect">
            <a:avLst/>
          </a:prstGeom>
          <a:noFill/>
        </p:spPr>
        <p:txBody>
          <a:bodyPr wrap="square" rtlCol="0">
            <a:spAutoFit/>
          </a:bodyPr>
          <a:lstStyle/>
          <a:p>
            <a:r>
              <a:rPr lang="en-US" b="1" dirty="0">
                <a:solidFill>
                  <a:schemeClr val="tx1">
                    <a:lumMod val="75000"/>
                    <a:lumOff val="25000"/>
                  </a:schemeClr>
                </a:solidFill>
              </a:rPr>
              <a:t>Scope = FY 2022 and FY 2023</a:t>
            </a:r>
            <a:endParaRPr lang="en-US" dirty="0">
              <a:solidFill>
                <a:schemeClr val="tx1">
                  <a:lumMod val="75000"/>
                  <a:lumOff val="25000"/>
                </a:schemeClr>
              </a:solidFill>
            </a:endParaRPr>
          </a:p>
        </p:txBody>
      </p:sp>
    </p:spTree>
    <p:extLst>
      <p:ext uri="{BB962C8B-B14F-4D97-AF65-F5344CB8AC3E}">
        <p14:creationId xmlns:p14="http://schemas.microsoft.com/office/powerpoint/2010/main" val="4242150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53100-3076-4726-B6E8-AE7CD2CCFA3F}"/>
              </a:ext>
            </a:extLst>
          </p:cNvPr>
          <p:cNvSpPr>
            <a:spLocks noGrp="1"/>
          </p:cNvSpPr>
          <p:nvPr>
            <p:ph type="title"/>
          </p:nvPr>
        </p:nvSpPr>
        <p:spPr/>
        <p:txBody>
          <a:bodyPr/>
          <a:lstStyle/>
          <a:p>
            <a:r>
              <a:rPr lang="en-US" dirty="0"/>
              <a:t>Questions?</a:t>
            </a:r>
          </a:p>
        </p:txBody>
      </p:sp>
      <p:pic>
        <p:nvPicPr>
          <p:cNvPr id="25" name="Picture Placeholder 24" descr="Group of people at a meeting">
            <a:extLst>
              <a:ext uri="{FF2B5EF4-FFF2-40B4-BE49-F238E27FC236}">
                <a16:creationId xmlns:a16="http://schemas.microsoft.com/office/drawing/2014/main" id="{8DFFB7C0-8017-5C49-82B9-22CA9BCE8138}"/>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635001" y="603250"/>
            <a:ext cx="10921998" cy="3294019"/>
          </a:xfrm>
        </p:spPr>
      </p:pic>
      <p:sp>
        <p:nvSpPr>
          <p:cNvPr id="4" name="Text Placeholder 3">
            <a:extLst>
              <a:ext uri="{FF2B5EF4-FFF2-40B4-BE49-F238E27FC236}">
                <a16:creationId xmlns:a16="http://schemas.microsoft.com/office/drawing/2014/main" id="{C86F1514-BC9E-4961-88F0-47CF0AEA2091}"/>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D2D66B95-68FF-4C99-A2ED-1760126C5C65}"/>
              </a:ext>
            </a:extLst>
          </p:cNvPr>
          <p:cNvSpPr>
            <a:spLocks noGrp="1"/>
          </p:cNvSpPr>
          <p:nvPr>
            <p:ph type="sldNum" sz="quarter" idx="12"/>
          </p:nvPr>
        </p:nvSpPr>
        <p:spPr/>
        <p:txBody>
          <a:bodyPr/>
          <a:lstStyle/>
          <a:p>
            <a:fld id="{3A98EE3D-8CD1-4C3F-BD1C-C98C9596463C}" type="slidenum">
              <a:rPr lang="en-US" noProof="0" smtClean="0"/>
              <a:t>21</a:t>
            </a:fld>
            <a:endParaRPr lang="en-US" noProof="0" dirty="0"/>
          </a:p>
        </p:txBody>
      </p:sp>
    </p:spTree>
    <p:extLst>
      <p:ext uri="{BB962C8B-B14F-4D97-AF65-F5344CB8AC3E}">
        <p14:creationId xmlns:p14="http://schemas.microsoft.com/office/powerpoint/2010/main" val="217239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71139329"/>
              </p:ext>
            </p:extLst>
          </p:nvPr>
        </p:nvGraphicFramePr>
        <p:xfrm>
          <a:off x="673766" y="1214198"/>
          <a:ext cx="10860504" cy="5113577"/>
        </p:xfrm>
        <a:graphic>
          <a:graphicData uri="http://schemas.openxmlformats.org/drawingml/2006/table">
            <a:tbl>
              <a:tblPr firstRow="1" bandRow="1">
                <a:tableStyleId>{F5AB1C69-6EDB-4FF4-983F-18BD219EF322}</a:tableStyleId>
              </a:tblPr>
              <a:tblGrid>
                <a:gridCol w="964535">
                  <a:extLst>
                    <a:ext uri="{9D8B030D-6E8A-4147-A177-3AD203B41FA5}">
                      <a16:colId xmlns:a16="http://schemas.microsoft.com/office/drawing/2014/main" val="4191061895"/>
                    </a:ext>
                  </a:extLst>
                </a:gridCol>
                <a:gridCol w="5168899">
                  <a:extLst>
                    <a:ext uri="{9D8B030D-6E8A-4147-A177-3AD203B41FA5}">
                      <a16:colId xmlns:a16="http://schemas.microsoft.com/office/drawing/2014/main" val="1122720813"/>
                    </a:ext>
                  </a:extLst>
                </a:gridCol>
                <a:gridCol w="4727070">
                  <a:extLst>
                    <a:ext uri="{9D8B030D-6E8A-4147-A177-3AD203B41FA5}">
                      <a16:colId xmlns:a16="http://schemas.microsoft.com/office/drawing/2014/main" val="2223500703"/>
                    </a:ext>
                  </a:extLst>
                </a:gridCol>
              </a:tblGrid>
              <a:tr h="328932">
                <a:tc>
                  <a:txBody>
                    <a:bodyPr/>
                    <a:lstStyle/>
                    <a:p>
                      <a:r>
                        <a:rPr lang="en-US" sz="1600" dirty="0"/>
                        <a:t>Group </a:t>
                      </a:r>
                    </a:p>
                  </a:txBody>
                  <a:tcPr/>
                </a:tc>
                <a:tc>
                  <a:txBody>
                    <a:bodyPr/>
                    <a:lstStyle/>
                    <a:p>
                      <a:r>
                        <a:rPr lang="en-US" sz="1600" dirty="0"/>
                        <a:t>Agencies</a:t>
                      </a:r>
                    </a:p>
                  </a:txBody>
                  <a:tcPr/>
                </a:tc>
                <a:tc>
                  <a:txBody>
                    <a:bodyPr/>
                    <a:lstStyle/>
                    <a:p>
                      <a:r>
                        <a:rPr lang="en-US" sz="1600" dirty="0"/>
                        <a:t>Report Issued Date </a:t>
                      </a:r>
                    </a:p>
                  </a:txBody>
                  <a:tcPr/>
                </a:tc>
                <a:extLst>
                  <a:ext uri="{0D108BD9-81ED-4DB2-BD59-A6C34878D82A}">
                    <a16:rowId xmlns:a16="http://schemas.microsoft.com/office/drawing/2014/main" val="3466966824"/>
                  </a:ext>
                </a:extLst>
              </a:tr>
              <a:tr h="352474">
                <a:tc>
                  <a:txBody>
                    <a:bodyPr/>
                    <a:lstStyle/>
                    <a:p>
                      <a:r>
                        <a:rPr lang="en-US" sz="1400"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Baltimore</a:t>
                      </a:r>
                      <a:r>
                        <a:rPr lang="en-US" sz="1400" baseline="0" dirty="0"/>
                        <a:t> City Police Department (BPD)</a:t>
                      </a:r>
                      <a:r>
                        <a:rPr lang="en-US" sz="1400" baseline="30000" dirty="0"/>
                        <a:t> </a:t>
                      </a:r>
                    </a:p>
                  </a:txBody>
                  <a:tcPr/>
                </a:tc>
                <a:tc>
                  <a:txBody>
                    <a:bodyPr/>
                    <a:lstStyle/>
                    <a:p>
                      <a:r>
                        <a:rPr lang="en-US" sz="1400" dirty="0"/>
                        <a:t>February 3, 2023 </a:t>
                      </a:r>
                    </a:p>
                  </a:txBody>
                  <a:tcPr/>
                </a:tc>
                <a:extLst>
                  <a:ext uri="{0D108BD9-81ED-4DB2-BD59-A6C34878D82A}">
                    <a16:rowId xmlns:a16="http://schemas.microsoft.com/office/drawing/2014/main" val="1777187101"/>
                  </a:ext>
                </a:extLst>
              </a:tr>
              <a:tr h="389322">
                <a:tc>
                  <a:txBody>
                    <a:bodyPr/>
                    <a:lstStyle/>
                    <a:p>
                      <a:r>
                        <a:rPr lang="en-US" sz="1400"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a:t>
                      </a:r>
                      <a:r>
                        <a:rPr lang="en-US" sz="1400" baseline="0" dirty="0"/>
                        <a:t> of Transportation (DOT) </a:t>
                      </a:r>
                      <a:endParaRPr lang="en-US" sz="1400"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July 18, 2023 </a:t>
                      </a:r>
                    </a:p>
                  </a:txBody>
                  <a:tcPr/>
                </a:tc>
                <a:extLst>
                  <a:ext uri="{0D108BD9-81ED-4DB2-BD59-A6C34878D82A}">
                    <a16:rowId xmlns:a16="http://schemas.microsoft.com/office/drawing/2014/main" val="3047589666"/>
                  </a:ext>
                </a:extLst>
              </a:tr>
              <a:tr h="389322">
                <a:tc>
                  <a:txBody>
                    <a:bodyPr/>
                    <a:lstStyle/>
                    <a:p>
                      <a:r>
                        <a:rPr lang="en-US" sz="1400" dirty="0"/>
                        <a:t>A</a:t>
                      </a:r>
                    </a:p>
                  </a:txBody>
                  <a:tcPr/>
                </a:tc>
                <a:tc>
                  <a:txBody>
                    <a:bodyPr/>
                    <a:lstStyle/>
                    <a:p>
                      <a:r>
                        <a:rPr lang="en-US" sz="1400" dirty="0"/>
                        <a:t>Mayor’s Office of Homeless Services (MOHS) </a:t>
                      </a:r>
                    </a:p>
                  </a:txBody>
                  <a:tcPr/>
                </a:tc>
                <a:tc>
                  <a:txBody>
                    <a:bodyPr/>
                    <a:lstStyle/>
                    <a:p>
                      <a:r>
                        <a:rPr lang="en-US" sz="1400" dirty="0">
                          <a:solidFill>
                            <a:srgbClr val="191919"/>
                          </a:solidFill>
                        </a:rPr>
                        <a:t>July 18, 2023 </a:t>
                      </a:r>
                    </a:p>
                  </a:txBody>
                  <a:tcPr/>
                </a:tc>
                <a:extLst>
                  <a:ext uri="{0D108BD9-81ED-4DB2-BD59-A6C34878D82A}">
                    <a16:rowId xmlns:a16="http://schemas.microsoft.com/office/drawing/2014/main" val="3314871065"/>
                  </a:ext>
                </a:extLst>
              </a:tr>
              <a:tr h="414654">
                <a:tc>
                  <a:txBody>
                    <a:bodyPr/>
                    <a:lstStyle/>
                    <a:p>
                      <a:r>
                        <a:rPr lang="en-US" sz="1400" dirty="0"/>
                        <a:t>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Mayor’s Office of Employment Development </a:t>
                      </a:r>
                      <a:r>
                        <a:rPr lang="en-US" sz="1400" baseline="30000" dirty="0"/>
                        <a:t> </a:t>
                      </a:r>
                      <a:r>
                        <a:rPr lang="en-US" sz="1400" baseline="0" dirty="0"/>
                        <a:t>(MOED) </a:t>
                      </a:r>
                    </a:p>
                  </a:txBody>
                  <a:tcPr/>
                </a:tc>
                <a:tc>
                  <a:txBody>
                    <a:bodyPr/>
                    <a:lstStyle/>
                    <a:p>
                      <a:r>
                        <a:rPr lang="en-US" sz="1400" dirty="0"/>
                        <a:t>August 23, 2023 </a:t>
                      </a:r>
                    </a:p>
                  </a:txBody>
                  <a:tcPr/>
                </a:tc>
                <a:extLst>
                  <a:ext uri="{0D108BD9-81ED-4DB2-BD59-A6C34878D82A}">
                    <a16:rowId xmlns:a16="http://schemas.microsoft.com/office/drawing/2014/main" val="3807926390"/>
                  </a:ext>
                </a:extLst>
              </a:tr>
              <a:tr h="363136">
                <a:tc>
                  <a:txBody>
                    <a:bodyPr/>
                    <a:lstStyle/>
                    <a:p>
                      <a:r>
                        <a:rPr lang="en-US" sz="1400" dirty="0"/>
                        <a:t>A</a:t>
                      </a:r>
                    </a:p>
                  </a:txBody>
                  <a:tcPr/>
                </a:tc>
                <a:tc>
                  <a:txBody>
                    <a:bodyPr/>
                    <a:lstStyle/>
                    <a:p>
                      <a:r>
                        <a:rPr lang="en-US" sz="1400" dirty="0"/>
                        <a:t>Mayor’s Office of Children and Family Success (MOCFS) </a:t>
                      </a:r>
                    </a:p>
                  </a:txBody>
                  <a:tcPr/>
                </a:tc>
                <a:tc>
                  <a:txBody>
                    <a:bodyPr/>
                    <a:lstStyle/>
                    <a:p>
                      <a:r>
                        <a:rPr lang="en-US" sz="1400" dirty="0"/>
                        <a:t>August 23, 2023 </a:t>
                      </a:r>
                    </a:p>
                  </a:txBody>
                  <a:tcPr/>
                </a:tc>
                <a:extLst>
                  <a:ext uri="{0D108BD9-81ED-4DB2-BD59-A6C34878D82A}">
                    <a16:rowId xmlns:a16="http://schemas.microsoft.com/office/drawing/2014/main" val="3680894843"/>
                  </a:ext>
                </a:extLst>
              </a:tr>
              <a:tr h="387421">
                <a:tc>
                  <a:txBody>
                    <a:bodyPr/>
                    <a:lstStyle/>
                    <a:p>
                      <a:r>
                        <a:rPr lang="en-US" sz="1400" dirty="0"/>
                        <a:t>A</a:t>
                      </a:r>
                    </a:p>
                  </a:txBody>
                  <a:tcPr/>
                </a:tc>
                <a:tc>
                  <a:txBody>
                    <a:bodyPr/>
                    <a:lstStyle/>
                    <a:p>
                      <a:r>
                        <a:rPr lang="en-US" sz="1400" dirty="0"/>
                        <a:t>Department of General Services (DGS) </a:t>
                      </a:r>
                    </a:p>
                  </a:txBody>
                  <a:tcPr/>
                </a:tc>
                <a:tc>
                  <a:txBody>
                    <a:bodyPr/>
                    <a:lstStyle/>
                    <a:p>
                      <a:r>
                        <a:rPr lang="en-US" sz="1400" dirty="0"/>
                        <a:t>December 6, 2023 </a:t>
                      </a:r>
                    </a:p>
                  </a:txBody>
                  <a:tcPr/>
                </a:tc>
                <a:extLst>
                  <a:ext uri="{0D108BD9-81ED-4DB2-BD59-A6C34878D82A}">
                    <a16:rowId xmlns:a16="http://schemas.microsoft.com/office/drawing/2014/main" val="3003757926"/>
                  </a:ext>
                </a:extLst>
              </a:tr>
              <a:tr h="411480">
                <a:tc>
                  <a:txBody>
                    <a:bodyPr/>
                    <a:lstStyle/>
                    <a:p>
                      <a:r>
                        <a:rPr lang="en-US" sz="1400" dirty="0"/>
                        <a:t>A</a:t>
                      </a:r>
                    </a:p>
                  </a:txBody>
                  <a:tcPr/>
                </a:tc>
                <a:tc>
                  <a:txBody>
                    <a:bodyPr/>
                    <a:lstStyle/>
                    <a:p>
                      <a:r>
                        <a:rPr lang="en-US" sz="1400" dirty="0"/>
                        <a:t>Baltimore City Development Corporation (BDC)</a:t>
                      </a:r>
                    </a:p>
                  </a:txBody>
                  <a:tcPr/>
                </a:tc>
                <a:tc>
                  <a:txBody>
                    <a:bodyPr/>
                    <a:lstStyle/>
                    <a:p>
                      <a:r>
                        <a:rPr lang="en-US" sz="1400" dirty="0"/>
                        <a:t>December 20, 2023 (Committed) </a:t>
                      </a:r>
                    </a:p>
                  </a:txBody>
                  <a:tcPr/>
                </a:tc>
                <a:extLst>
                  <a:ext uri="{0D108BD9-81ED-4DB2-BD59-A6C34878D82A}">
                    <a16:rowId xmlns:a16="http://schemas.microsoft.com/office/drawing/2014/main" val="2513898685"/>
                  </a:ext>
                </a:extLst>
              </a:tr>
              <a:tr h="415988">
                <a:tc>
                  <a:txBody>
                    <a:bodyPr/>
                    <a:lstStyle/>
                    <a:p>
                      <a:r>
                        <a:rPr lang="en-US" sz="14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Department of Housing and Community Development (DHCD) </a:t>
                      </a:r>
                    </a:p>
                  </a:txBody>
                  <a:tcPr/>
                </a:tc>
                <a:tc>
                  <a:txBody>
                    <a:bodyPr/>
                    <a:lstStyle/>
                    <a:p>
                      <a:r>
                        <a:rPr lang="en-US" sz="1400" dirty="0"/>
                        <a:t>January 24, 2024 (Estimated) </a:t>
                      </a:r>
                    </a:p>
                  </a:txBody>
                  <a:tcPr/>
                </a:tc>
                <a:extLst>
                  <a:ext uri="{0D108BD9-81ED-4DB2-BD59-A6C34878D82A}">
                    <a16:rowId xmlns:a16="http://schemas.microsoft.com/office/drawing/2014/main" val="1607167691"/>
                  </a:ext>
                </a:extLst>
              </a:tr>
              <a:tr h="351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Baltimore City Fire Department (BCFD)</a:t>
                      </a:r>
                    </a:p>
                  </a:txBody>
                  <a:tcPr/>
                </a:tc>
                <a:tc>
                  <a:txBody>
                    <a:bodyPr/>
                    <a:lstStyle/>
                    <a:p>
                      <a:r>
                        <a:rPr lang="en-US" sz="1400" dirty="0"/>
                        <a:t>January 24, 2024 (Estimated)</a:t>
                      </a:r>
                    </a:p>
                  </a:txBody>
                  <a:tcPr/>
                </a:tc>
                <a:extLst>
                  <a:ext uri="{0D108BD9-81ED-4DB2-BD59-A6C34878D82A}">
                    <a16:rowId xmlns:a16="http://schemas.microsoft.com/office/drawing/2014/main" val="1028248428"/>
                  </a:ext>
                </a:extLst>
              </a:tr>
              <a:tr h="299029">
                <a:tc>
                  <a:txBody>
                    <a:bodyPr/>
                    <a:lstStyle/>
                    <a:p>
                      <a:r>
                        <a:rPr lang="en-US" sz="14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Department of Finance (DOF)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January 24,  </a:t>
                      </a:r>
                      <a:r>
                        <a:rPr lang="en-US" sz="1400" dirty="0"/>
                        <a:t>2024 (Estimated) </a:t>
                      </a:r>
                    </a:p>
                  </a:txBody>
                  <a:tcPr/>
                </a:tc>
                <a:extLst>
                  <a:ext uri="{0D108BD9-81ED-4DB2-BD59-A6C34878D82A}">
                    <a16:rowId xmlns:a16="http://schemas.microsoft.com/office/drawing/2014/main" val="2218167039"/>
                  </a:ext>
                </a:extLst>
              </a:tr>
              <a:tr h="299029">
                <a:tc>
                  <a:txBody>
                    <a:bodyPr/>
                    <a:lstStyle/>
                    <a:p>
                      <a:r>
                        <a:rPr lang="en-US" sz="14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Department of Public Water (DPW) </a:t>
                      </a:r>
                    </a:p>
                  </a:txBody>
                  <a:tcPr/>
                </a:tc>
                <a:tc>
                  <a:txBody>
                    <a:bodyPr/>
                    <a:lstStyle/>
                    <a:p>
                      <a:r>
                        <a:rPr lang="en-US" sz="1400" dirty="0"/>
                        <a:t>February 7, 2024 (Estimated) </a:t>
                      </a:r>
                    </a:p>
                  </a:txBody>
                  <a:tcPr/>
                </a:tc>
                <a:extLst>
                  <a:ext uri="{0D108BD9-81ED-4DB2-BD59-A6C34878D82A}">
                    <a16:rowId xmlns:a16="http://schemas.microsoft.com/office/drawing/2014/main" val="935940519"/>
                  </a:ext>
                </a:extLst>
              </a:tr>
              <a:tr h="693578">
                <a:tc>
                  <a:txBody>
                    <a:bodyPr/>
                    <a:lstStyle/>
                    <a:p>
                      <a:r>
                        <a:rPr lang="en-US" sz="1400"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Baltimore City Information Technology (BCIT)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mn-lt"/>
                          <a:ea typeface="+mn-ea"/>
                          <a:cs typeface="+mn-cs"/>
                        </a:rPr>
                        <a:t>The BAOC granted BCIT a waiver to defer the Biennial Audit to 2024. </a:t>
                      </a:r>
                      <a:endParaRPr lang="en-US" sz="1400" dirty="0"/>
                    </a:p>
                  </a:txBody>
                  <a:tcPr/>
                </a:tc>
                <a:extLst>
                  <a:ext uri="{0D108BD9-81ED-4DB2-BD59-A6C34878D82A}">
                    <a16:rowId xmlns:a16="http://schemas.microsoft.com/office/drawing/2014/main" val="1692383876"/>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3</a:t>
            </a:fld>
            <a:endParaRPr lang="en-US" noProof="0" dirty="0"/>
          </a:p>
        </p:txBody>
      </p:sp>
      <p:sp>
        <p:nvSpPr>
          <p:cNvPr id="4" name="Title 3"/>
          <p:cNvSpPr>
            <a:spLocks noGrp="1"/>
          </p:cNvSpPr>
          <p:nvPr>
            <p:ph type="title"/>
          </p:nvPr>
        </p:nvSpPr>
        <p:spPr>
          <a:xfrm>
            <a:off x="673767" y="786673"/>
            <a:ext cx="10860505" cy="667122"/>
          </a:xfrm>
        </p:spPr>
        <p:txBody>
          <a:bodyPr>
            <a:noAutofit/>
          </a:bodyPr>
          <a:lstStyle/>
          <a:p>
            <a:r>
              <a:rPr lang="en-US" sz="2300" b="1" dirty="0"/>
              <a:t>Status of Group A  AND B  Audits </a:t>
            </a:r>
            <a:br>
              <a:rPr lang="en-US" sz="2300" b="1" dirty="0"/>
            </a:br>
            <a:endParaRPr lang="en-US" sz="2300" b="1" dirty="0"/>
          </a:p>
        </p:txBody>
      </p:sp>
      <p:sp>
        <p:nvSpPr>
          <p:cNvPr id="7" name="TextBox 6">
            <a:extLst>
              <a:ext uri="{FF2B5EF4-FFF2-40B4-BE49-F238E27FC236}">
                <a16:creationId xmlns:a16="http://schemas.microsoft.com/office/drawing/2014/main" id="{4A506908-571F-CB8A-A9A6-03BCBC85B2C8}"/>
              </a:ext>
            </a:extLst>
          </p:cNvPr>
          <p:cNvSpPr txBox="1"/>
          <p:nvPr/>
        </p:nvSpPr>
        <p:spPr>
          <a:xfrm>
            <a:off x="7832021" y="608514"/>
            <a:ext cx="3702249" cy="738664"/>
          </a:xfrm>
          <a:prstGeom prst="rect">
            <a:avLst/>
          </a:prstGeom>
          <a:noFill/>
        </p:spPr>
        <p:txBody>
          <a:bodyPr wrap="square">
            <a:spAutoFit/>
          </a:bodyPr>
          <a:lstStyle/>
          <a:p>
            <a:pPr marL="0" algn="l" defTabSz="914400" rtl="0" eaLnBrk="1" latinLnBrk="0" hangingPunct="1"/>
            <a:r>
              <a:rPr lang="en-US" sz="1400" dirty="0">
                <a:solidFill>
                  <a:schemeClr val="dk1"/>
                </a:solidFill>
              </a:rPr>
              <a:t>Group A: Scope is FY 2021 and FY 2022 </a:t>
            </a:r>
          </a:p>
          <a:p>
            <a:r>
              <a:rPr lang="en-US" sz="1400" dirty="0">
                <a:solidFill>
                  <a:schemeClr val="dk1"/>
                </a:solidFill>
              </a:rPr>
              <a:t>Group B: S</a:t>
            </a:r>
            <a:r>
              <a:rPr lang="en-US" sz="1400" kern="1200" dirty="0">
                <a:solidFill>
                  <a:schemeClr val="dk1"/>
                </a:solidFill>
                <a:latin typeface="+mn-lt"/>
                <a:ea typeface="+mn-ea"/>
                <a:cs typeface="+mn-cs"/>
              </a:rPr>
              <a:t>cope is FY 2020 and FY 2021</a:t>
            </a:r>
          </a:p>
          <a:p>
            <a:pPr marL="0" algn="l" defTabSz="914400" rtl="0" eaLnBrk="1" latinLnBrk="0" hangingPunct="1"/>
            <a:endParaRPr lang="en-US" sz="1400" kern="1200" dirty="0">
              <a:solidFill>
                <a:schemeClr val="dk1"/>
              </a:solidFill>
              <a:latin typeface="+mn-lt"/>
              <a:ea typeface="+mn-ea"/>
              <a:cs typeface="+mn-cs"/>
            </a:endParaRPr>
          </a:p>
        </p:txBody>
      </p:sp>
    </p:spTree>
    <p:extLst>
      <p:ext uri="{BB962C8B-B14F-4D97-AF65-F5344CB8AC3E}">
        <p14:creationId xmlns:p14="http://schemas.microsoft.com/office/powerpoint/2010/main" val="175044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92371701"/>
              </p:ext>
            </p:extLst>
          </p:nvPr>
        </p:nvGraphicFramePr>
        <p:xfrm>
          <a:off x="1097280" y="1976247"/>
          <a:ext cx="10058400" cy="4197641"/>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393529">
                <a:tc>
                  <a:txBody>
                    <a:bodyPr/>
                    <a:lstStyle/>
                    <a:p>
                      <a:r>
                        <a:rPr lang="en-US" dirty="0"/>
                        <a:t>Finding </a:t>
                      </a:r>
                    </a:p>
                  </a:txBody>
                  <a:tcPr/>
                </a:tc>
                <a:tc>
                  <a:txBody>
                    <a:bodyPr/>
                    <a:lstStyle/>
                    <a:p>
                      <a:r>
                        <a:rPr lang="en-US" dirty="0"/>
                        <a:t>Recommendation </a:t>
                      </a:r>
                    </a:p>
                  </a:txBody>
                  <a:tcPr/>
                </a:tc>
                <a:extLst>
                  <a:ext uri="{0D108BD9-81ED-4DB2-BD59-A6C34878D82A}">
                    <a16:rowId xmlns:a16="http://schemas.microsoft.com/office/drawing/2014/main" val="1168375089"/>
                  </a:ext>
                </a:extLst>
              </a:tr>
              <a:tr h="3804112">
                <a:tc>
                  <a:txBody>
                    <a:bodyPr/>
                    <a:lstStyle/>
                    <a:p>
                      <a:r>
                        <a:rPr lang="en-US" sz="1400" dirty="0"/>
                        <a:t>I. Delays in the procurement of critical laboratory products and maintenance agreements for sensitive machinery negatively impacted evidence processing.</a:t>
                      </a:r>
                    </a:p>
                    <a:p>
                      <a:endParaRPr lang="en-US" sz="1400" dirty="0"/>
                    </a:p>
                    <a:p>
                      <a:pPr marL="285750" indent="-285750">
                        <a:buFont typeface="Arial" panose="020B0604020202020204" pitchFamily="34" charset="0"/>
                        <a:buChar char="•"/>
                      </a:pPr>
                      <a:r>
                        <a:rPr lang="en-US" sz="1400" dirty="0"/>
                        <a:t>There were extensive lag times of requisitions in procurement processing.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Bureau of Procurement (BOP) required changes in the requisition method months after original submission.</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BOP awarded a vendor that did not meet technical requirements specified by BPD. </a:t>
                      </a:r>
                    </a:p>
                  </a:txBody>
                  <a:tcPr/>
                </a:tc>
                <a:tc>
                  <a:txBody>
                    <a:bodyPr/>
                    <a:lstStyle/>
                    <a:p>
                      <a:pPr marL="0" indent="0">
                        <a:buNone/>
                      </a:pPr>
                      <a:r>
                        <a:rPr lang="en-US" sz="1400" dirty="0"/>
                        <a:t>1. The Acting City Purchasing Agent:  (i) follow requirements and specifications provided by BPD for procurements at the onset; (ii) fill all vacant positions and reassess operations to determine if BOP has the appropriate staffing level to support City procurement activities; and (iii) monitor aging reports to identify outstanding procurements and work with BPD to prioritize critical procurements. </a:t>
                      </a:r>
                    </a:p>
                    <a:p>
                      <a:pPr marL="0" indent="0">
                        <a:buNone/>
                      </a:pPr>
                      <a:endParaRPr lang="en-US" sz="1400" dirty="0"/>
                    </a:p>
                    <a:p>
                      <a:pPr marL="0" indent="0">
                        <a:buNone/>
                      </a:pPr>
                      <a:r>
                        <a:rPr lang="en-US" sz="1400" dirty="0"/>
                        <a:t>2. The BPD Commissioner: (i) establish formal escalation policy and procedures that include timeframes to complete next steps; and (ii) consider other procurement methods, such as multi-year contracts. </a:t>
                      </a:r>
                    </a:p>
                    <a:p>
                      <a:pPr marL="0" indent="0">
                        <a:buNone/>
                      </a:pPr>
                      <a:endParaRPr lang="en-US" sz="1400" dirty="0"/>
                    </a:p>
                    <a:p>
                      <a:pPr marL="0" indent="0">
                        <a:buNone/>
                      </a:pPr>
                      <a:r>
                        <a:rPr lang="en-US" sz="1400" dirty="0"/>
                        <a:t>3. In the interim, we recommend the BPD Commissioner, or his designee meet with the Director of Department of Finance and City Purchasing Agent to discuss the prioritization and finalization of critical procurements.</a:t>
                      </a:r>
                      <a:r>
                        <a:rPr lang="en-US" sz="1600" dirty="0"/>
                        <a:t> </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4</a:t>
            </a:fld>
            <a:endParaRPr lang="en-US" noProof="0" dirty="0"/>
          </a:p>
        </p:txBody>
      </p:sp>
      <p:sp>
        <p:nvSpPr>
          <p:cNvPr id="4" name="Title 3"/>
          <p:cNvSpPr>
            <a:spLocks noGrp="1"/>
          </p:cNvSpPr>
          <p:nvPr>
            <p:ph type="title"/>
          </p:nvPr>
        </p:nvSpPr>
        <p:spPr>
          <a:xfrm>
            <a:off x="1097280" y="680519"/>
            <a:ext cx="10058400" cy="587584"/>
          </a:xfrm>
        </p:spPr>
        <p:txBody>
          <a:bodyPr/>
          <a:lstStyle/>
          <a:p>
            <a:r>
              <a:rPr lang="en-US" b="1" dirty="0"/>
              <a:t>Baltimore police department</a:t>
            </a:r>
          </a:p>
        </p:txBody>
      </p:sp>
      <p:sp>
        <p:nvSpPr>
          <p:cNvPr id="6" name="TextBox 5"/>
          <p:cNvSpPr txBox="1"/>
          <p:nvPr/>
        </p:nvSpPr>
        <p:spPr>
          <a:xfrm>
            <a:off x="1066800" y="1268103"/>
            <a:ext cx="10058400" cy="523220"/>
          </a:xfrm>
          <a:prstGeom prst="rect">
            <a:avLst/>
          </a:prstGeom>
          <a:noFill/>
        </p:spPr>
        <p:txBody>
          <a:bodyPr wrap="square" rtlCol="0">
            <a:spAutoFit/>
          </a:bodyPr>
          <a:lstStyle/>
          <a:p>
            <a:r>
              <a:rPr lang="en-US" sz="1400" b="1" dirty="0"/>
              <a:t>Objective: </a:t>
            </a:r>
            <a:r>
              <a:rPr lang="en-US" sz="1400" dirty="0"/>
              <a:t>To evaluate whether the BPD Crime Laboratory and Evidence Control has effective and efficient processes and controls over receiving, processing, and sending results for items they receive for analysis in a timely manner.</a:t>
            </a:r>
          </a:p>
        </p:txBody>
      </p:sp>
    </p:spTree>
    <p:extLst>
      <p:ext uri="{BB962C8B-B14F-4D97-AF65-F5344CB8AC3E}">
        <p14:creationId xmlns:p14="http://schemas.microsoft.com/office/powerpoint/2010/main" val="379798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70701920"/>
              </p:ext>
            </p:extLst>
          </p:nvPr>
        </p:nvGraphicFramePr>
        <p:xfrm>
          <a:off x="1229360" y="2029451"/>
          <a:ext cx="10058400" cy="4152383"/>
        </p:xfrm>
        <a:graphic>
          <a:graphicData uri="http://schemas.openxmlformats.org/drawingml/2006/table">
            <a:tbl>
              <a:tblPr firstRow="1" bandRow="1">
                <a:tableStyleId>{F5AB1C69-6EDB-4FF4-983F-18BD219EF322}</a:tableStyleId>
              </a:tblPr>
              <a:tblGrid>
                <a:gridCol w="4709160">
                  <a:extLst>
                    <a:ext uri="{9D8B030D-6E8A-4147-A177-3AD203B41FA5}">
                      <a16:colId xmlns:a16="http://schemas.microsoft.com/office/drawing/2014/main" val="2494386664"/>
                    </a:ext>
                  </a:extLst>
                </a:gridCol>
                <a:gridCol w="5349240">
                  <a:extLst>
                    <a:ext uri="{9D8B030D-6E8A-4147-A177-3AD203B41FA5}">
                      <a16:colId xmlns:a16="http://schemas.microsoft.com/office/drawing/2014/main" val="411145832"/>
                    </a:ext>
                  </a:extLst>
                </a:gridCol>
              </a:tblGrid>
              <a:tr h="392351">
                <a:tc>
                  <a:txBody>
                    <a:bodyPr/>
                    <a:lstStyle/>
                    <a:p>
                      <a:r>
                        <a:rPr lang="en-US" dirty="0"/>
                        <a:t>Finding </a:t>
                      </a:r>
                    </a:p>
                  </a:txBody>
                  <a:tcPr/>
                </a:tc>
                <a:tc>
                  <a:txBody>
                    <a:bodyPr/>
                    <a:lstStyle/>
                    <a:p>
                      <a:r>
                        <a:rPr lang="en-US" dirty="0"/>
                        <a:t>Recommendation </a:t>
                      </a:r>
                    </a:p>
                  </a:txBody>
                  <a:tcPr/>
                </a:tc>
                <a:extLst>
                  <a:ext uri="{0D108BD9-81ED-4DB2-BD59-A6C34878D82A}">
                    <a16:rowId xmlns:a16="http://schemas.microsoft.com/office/drawing/2014/main" val="1168375089"/>
                  </a:ext>
                </a:extLst>
              </a:tr>
              <a:tr h="3760032">
                <a:tc>
                  <a:txBody>
                    <a:bodyPr/>
                    <a:lstStyle/>
                    <a:p>
                      <a:r>
                        <a:rPr lang="en-US" sz="1600" dirty="0"/>
                        <a:t>I. Inefficiencies in the DOT Close Out process result in delayed revenues to the City. </a:t>
                      </a:r>
                    </a:p>
                    <a:p>
                      <a:endParaRPr lang="en-US" sz="1600" dirty="0"/>
                    </a:p>
                    <a:p>
                      <a:pPr marL="285750" indent="-285750">
                        <a:buFont typeface="Arial" panose="020B0604020202020204" pitchFamily="34" charset="0"/>
                        <a:buChar char="•"/>
                      </a:pPr>
                      <a:r>
                        <a:rPr lang="en-US" sz="1600" dirty="0"/>
                        <a:t>Of 18 samples for review, DOT was not able to provide documentation for seven (39%) of samples selected for testing.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Of the remaining 11, we identified delays ranging from 16 months to 235 months (approximately 19.6 years) from the completion of construction to the reimbursement voucher sent to the State Highway Administration. </a:t>
                      </a:r>
                    </a:p>
                  </a:txBody>
                  <a:tcPr/>
                </a:tc>
                <a:tc>
                  <a:txBody>
                    <a:bodyPr/>
                    <a:lstStyle/>
                    <a:p>
                      <a:r>
                        <a:rPr lang="en-US" sz="1600" dirty="0"/>
                        <a:t>Establish policies and procedures to: </a:t>
                      </a:r>
                    </a:p>
                    <a:p>
                      <a:endParaRPr lang="en-US" sz="1600" dirty="0"/>
                    </a:p>
                    <a:p>
                      <a:pPr marL="342900" indent="-342900">
                        <a:buAutoNum type="arabicParenBoth"/>
                      </a:pPr>
                      <a:r>
                        <a:rPr lang="en-US" sz="1600" dirty="0"/>
                        <a:t>Establish timeframes to complete one key task to another; </a:t>
                      </a:r>
                    </a:p>
                    <a:p>
                      <a:pPr marL="342900" indent="-342900">
                        <a:buAutoNum type="arabicParenBoth"/>
                      </a:pPr>
                      <a:endParaRPr lang="en-US" sz="1600" dirty="0"/>
                    </a:p>
                    <a:p>
                      <a:pPr marL="342900" indent="-342900">
                        <a:buAutoNum type="arabicParenBoth"/>
                      </a:pPr>
                      <a:r>
                        <a:rPr lang="en-US" sz="1600" dirty="0"/>
                        <a:t>Grant authority to Contract Administration to track and monitor key tasks for completion within the established timeframes; and </a:t>
                      </a:r>
                    </a:p>
                    <a:p>
                      <a:pPr marL="342900" indent="-342900">
                        <a:buAutoNum type="arabicParenBoth"/>
                      </a:pPr>
                      <a:endParaRPr lang="en-US" sz="1600" dirty="0"/>
                    </a:p>
                    <a:p>
                      <a:pPr marL="342900" indent="-342900">
                        <a:buAutoNum type="arabicParenBoth"/>
                      </a:pPr>
                      <a:r>
                        <a:rPr lang="en-US" sz="1600" dirty="0"/>
                        <a:t>Maintain documentation to track and monitor the key dates.</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5</a:t>
            </a:fld>
            <a:endParaRPr lang="en-US" noProof="0" dirty="0"/>
          </a:p>
        </p:txBody>
      </p:sp>
      <p:sp>
        <p:nvSpPr>
          <p:cNvPr id="4" name="Title 3"/>
          <p:cNvSpPr>
            <a:spLocks noGrp="1"/>
          </p:cNvSpPr>
          <p:nvPr>
            <p:ph type="title"/>
          </p:nvPr>
        </p:nvSpPr>
        <p:spPr>
          <a:xfrm>
            <a:off x="1097280" y="765224"/>
            <a:ext cx="10058400" cy="587584"/>
          </a:xfrm>
        </p:spPr>
        <p:txBody>
          <a:bodyPr/>
          <a:lstStyle/>
          <a:p>
            <a:r>
              <a:rPr lang="en-US" b="1" dirty="0"/>
              <a:t>DEPARTMENT of transportation </a:t>
            </a:r>
          </a:p>
        </p:txBody>
      </p:sp>
      <p:sp>
        <p:nvSpPr>
          <p:cNvPr id="6" name="TextBox 5"/>
          <p:cNvSpPr txBox="1"/>
          <p:nvPr/>
        </p:nvSpPr>
        <p:spPr>
          <a:xfrm>
            <a:off x="1066800" y="1352808"/>
            <a:ext cx="10342880" cy="646331"/>
          </a:xfrm>
          <a:prstGeom prst="rect">
            <a:avLst/>
          </a:prstGeom>
          <a:noFill/>
        </p:spPr>
        <p:txBody>
          <a:bodyPr wrap="square" rtlCol="0">
            <a:spAutoFit/>
          </a:bodyPr>
          <a:lstStyle/>
          <a:p>
            <a:r>
              <a:rPr lang="en-US" b="1" dirty="0"/>
              <a:t>Objective: </a:t>
            </a:r>
            <a:r>
              <a:rPr lang="en-US" dirty="0"/>
              <a:t>To determine whether the DOT's Federal Project Closeout process is efficient and effective.</a:t>
            </a:r>
          </a:p>
        </p:txBody>
      </p:sp>
    </p:spTree>
    <p:extLst>
      <p:ext uri="{BB962C8B-B14F-4D97-AF65-F5344CB8AC3E}">
        <p14:creationId xmlns:p14="http://schemas.microsoft.com/office/powerpoint/2010/main" val="292682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828033980"/>
              </p:ext>
            </p:extLst>
          </p:nvPr>
        </p:nvGraphicFramePr>
        <p:xfrm>
          <a:off x="1097280" y="2109802"/>
          <a:ext cx="10058400" cy="3777586"/>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420038">
                <a:tc>
                  <a:txBody>
                    <a:bodyPr/>
                    <a:lstStyle/>
                    <a:p>
                      <a:r>
                        <a:rPr lang="en-US" sz="1600" dirty="0"/>
                        <a:t>Findings</a:t>
                      </a:r>
                    </a:p>
                  </a:txBody>
                  <a:tcPr/>
                </a:tc>
                <a:tc>
                  <a:txBody>
                    <a:bodyPr/>
                    <a:lstStyle/>
                    <a:p>
                      <a:r>
                        <a:rPr lang="en-US" sz="1600" dirty="0"/>
                        <a:t>Recommendations </a:t>
                      </a:r>
                    </a:p>
                  </a:txBody>
                  <a:tcPr/>
                </a:tc>
                <a:extLst>
                  <a:ext uri="{0D108BD9-81ED-4DB2-BD59-A6C34878D82A}">
                    <a16:rowId xmlns:a16="http://schemas.microsoft.com/office/drawing/2014/main" val="1168375089"/>
                  </a:ext>
                </a:extLst>
              </a:tr>
              <a:tr h="1678774">
                <a:tc>
                  <a:txBody>
                    <a:bodyPr/>
                    <a:lstStyle/>
                    <a:p>
                      <a:r>
                        <a:rPr lang="en-US" sz="1600" dirty="0"/>
                        <a:t>I. Enforcement of the 51 Percent local hiring requirement is restricted by the Baltimore City Code Article 5, Subtitle 27, Local Hiring (Law).</a:t>
                      </a:r>
                    </a:p>
                  </a:txBody>
                  <a:tcPr/>
                </a:tc>
                <a:tc>
                  <a:txBody>
                    <a:bodyPr/>
                    <a:lstStyle/>
                    <a:p>
                      <a:r>
                        <a:rPr lang="en-US" sz="1600" dirty="0"/>
                        <a:t>The Local Hiring Review Committee:  (1) review and follow up with vendors on deficiencies in meeting the 51 percent hiring requirement; (2) report deficient vendors to the Board of Estimates; and (3) evaluate other methods to improve compliance with the Law. </a:t>
                      </a:r>
                    </a:p>
                    <a:p>
                      <a:endParaRPr lang="en-US" sz="1600" dirty="0"/>
                    </a:p>
                  </a:txBody>
                  <a:tcPr/>
                </a:tc>
                <a:extLst>
                  <a:ext uri="{0D108BD9-81ED-4DB2-BD59-A6C34878D82A}">
                    <a16:rowId xmlns:a16="http://schemas.microsoft.com/office/drawing/2014/main" val="2548640537"/>
                  </a:ext>
                </a:extLst>
              </a:tr>
              <a:tr h="1678774">
                <a:tc>
                  <a:txBody>
                    <a:bodyPr/>
                    <a:lstStyle/>
                    <a:p>
                      <a:r>
                        <a:rPr lang="en-US" sz="1600" dirty="0"/>
                        <a:t>II. Although MOED is tracking BOE’s minutes to identify City contract awards that are subject to the Law , MOED’s identification and enforcement of contractor / subcontractor compliance is limited.</a:t>
                      </a:r>
                    </a:p>
                  </a:txBody>
                  <a:tcPr/>
                </a:tc>
                <a:tc>
                  <a:txBody>
                    <a:bodyPr/>
                    <a:lstStyle/>
                    <a:p>
                      <a:r>
                        <a:rPr lang="en-US" sz="1600" dirty="0"/>
                        <a:t>The Interim Director of MOED: (1) monitor to make sure meetings are conducted with contractors and subcontractors within two weeks of the contract award date and document efforts taken to establish the meeting when it exceeds two weeks; and (2) review and follow-up with contractor / subcontractor submission of late monthly reports.</a:t>
                      </a:r>
                    </a:p>
                  </a:txBody>
                  <a:tcPr/>
                </a:tc>
                <a:extLst>
                  <a:ext uri="{0D108BD9-81ED-4DB2-BD59-A6C34878D82A}">
                    <a16:rowId xmlns:a16="http://schemas.microsoft.com/office/drawing/2014/main" val="3388929250"/>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6</a:t>
            </a:fld>
            <a:endParaRPr lang="en-US" noProof="0" dirty="0"/>
          </a:p>
        </p:txBody>
      </p:sp>
      <p:sp>
        <p:nvSpPr>
          <p:cNvPr id="4" name="Title 3"/>
          <p:cNvSpPr>
            <a:spLocks noGrp="1"/>
          </p:cNvSpPr>
          <p:nvPr>
            <p:ph type="title"/>
          </p:nvPr>
        </p:nvSpPr>
        <p:spPr>
          <a:xfrm>
            <a:off x="1097280" y="765224"/>
            <a:ext cx="10058400" cy="587584"/>
          </a:xfrm>
        </p:spPr>
        <p:txBody>
          <a:bodyPr>
            <a:normAutofit fontScale="90000"/>
          </a:bodyPr>
          <a:lstStyle/>
          <a:p>
            <a:r>
              <a:rPr lang="en-US" b="1" dirty="0"/>
              <a:t>Mayor’s office of employment development</a:t>
            </a:r>
          </a:p>
        </p:txBody>
      </p:sp>
      <p:sp>
        <p:nvSpPr>
          <p:cNvPr id="6" name="TextBox 5"/>
          <p:cNvSpPr txBox="1"/>
          <p:nvPr/>
        </p:nvSpPr>
        <p:spPr>
          <a:xfrm>
            <a:off x="1066800" y="1352808"/>
            <a:ext cx="10058400" cy="646331"/>
          </a:xfrm>
          <a:prstGeom prst="rect">
            <a:avLst/>
          </a:prstGeom>
          <a:noFill/>
        </p:spPr>
        <p:txBody>
          <a:bodyPr wrap="square" rtlCol="0">
            <a:spAutoFit/>
          </a:bodyPr>
          <a:lstStyle/>
          <a:p>
            <a:r>
              <a:rPr lang="en-US" b="1" dirty="0"/>
              <a:t>Objective: </a:t>
            </a:r>
            <a:r>
              <a:rPr lang="en-US" dirty="0"/>
              <a:t>To determine whether MOED has effective processes, controls, and monitoring over local hiring contracts and reporting.</a:t>
            </a:r>
          </a:p>
        </p:txBody>
      </p:sp>
    </p:spTree>
    <p:extLst>
      <p:ext uri="{BB962C8B-B14F-4D97-AF65-F5344CB8AC3E}">
        <p14:creationId xmlns:p14="http://schemas.microsoft.com/office/powerpoint/2010/main" val="417002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84442238"/>
              </p:ext>
            </p:extLst>
          </p:nvPr>
        </p:nvGraphicFramePr>
        <p:xfrm>
          <a:off x="1168400" y="2780221"/>
          <a:ext cx="10058400" cy="1010920"/>
        </p:xfrm>
        <a:graphic>
          <a:graphicData uri="http://schemas.openxmlformats.org/drawingml/2006/table">
            <a:tbl>
              <a:tblPr firstRow="1" bandRow="1">
                <a:tableStyleId>{F5AB1C69-6EDB-4FF4-983F-18BD219EF322}</a:tableStyleId>
              </a:tblPr>
              <a:tblGrid>
                <a:gridCol w="3939941">
                  <a:extLst>
                    <a:ext uri="{9D8B030D-6E8A-4147-A177-3AD203B41FA5}">
                      <a16:colId xmlns:a16="http://schemas.microsoft.com/office/drawing/2014/main" val="2494386664"/>
                    </a:ext>
                  </a:extLst>
                </a:gridCol>
                <a:gridCol w="6118459">
                  <a:extLst>
                    <a:ext uri="{9D8B030D-6E8A-4147-A177-3AD203B41FA5}">
                      <a16:colId xmlns:a16="http://schemas.microsoft.com/office/drawing/2014/main" val="411145832"/>
                    </a:ext>
                  </a:extLst>
                </a:gridCol>
              </a:tblGrid>
              <a:tr h="370840">
                <a:tc>
                  <a:txBody>
                    <a:bodyPr/>
                    <a:lstStyle/>
                    <a:p>
                      <a:r>
                        <a:rPr lang="en-US" dirty="0"/>
                        <a:t>Finding </a:t>
                      </a:r>
                    </a:p>
                  </a:txBody>
                  <a:tcPr/>
                </a:tc>
                <a:tc>
                  <a:txBody>
                    <a:bodyPr/>
                    <a:lstStyle/>
                    <a:p>
                      <a:r>
                        <a:rPr lang="en-US" dirty="0"/>
                        <a:t>Recommendation </a:t>
                      </a:r>
                    </a:p>
                    <a:p>
                      <a:endParaRPr lang="en-US" dirty="0"/>
                    </a:p>
                  </a:txBody>
                  <a:tcPr/>
                </a:tc>
                <a:extLst>
                  <a:ext uri="{0D108BD9-81ED-4DB2-BD59-A6C34878D82A}">
                    <a16:rowId xmlns:a16="http://schemas.microsoft.com/office/drawing/2014/main" val="1168375089"/>
                  </a:ext>
                </a:extLst>
              </a:tr>
              <a:tr h="370840">
                <a:tc>
                  <a:txBody>
                    <a:bodyPr/>
                    <a:lstStyle/>
                    <a:p>
                      <a:r>
                        <a:rPr lang="en-US" sz="1600" dirty="0"/>
                        <a:t>None</a:t>
                      </a:r>
                    </a:p>
                  </a:txBody>
                  <a:tcPr/>
                </a:tc>
                <a:tc>
                  <a:txBody>
                    <a:bodyPr/>
                    <a:lstStyle/>
                    <a:p>
                      <a:r>
                        <a:rPr lang="en-US" sz="1600" dirty="0"/>
                        <a:t>None</a:t>
                      </a:r>
                    </a:p>
                  </a:txBody>
                  <a:tcPr/>
                </a:tc>
                <a:extLst>
                  <a:ext uri="{0D108BD9-81ED-4DB2-BD59-A6C34878D82A}">
                    <a16:rowId xmlns:a16="http://schemas.microsoft.com/office/drawing/2014/main" val="2548640537"/>
                  </a:ext>
                </a:extLst>
              </a:tr>
            </a:tbl>
          </a:graphicData>
        </a:graphic>
      </p:graphicFrame>
      <p:sp>
        <p:nvSpPr>
          <p:cNvPr id="3" name="Slide Number Placeholder 2"/>
          <p:cNvSpPr>
            <a:spLocks noGrp="1"/>
          </p:cNvSpPr>
          <p:nvPr>
            <p:ph type="sldNum" sz="quarter" idx="12"/>
          </p:nvPr>
        </p:nvSpPr>
        <p:spPr/>
        <p:txBody>
          <a:bodyPr/>
          <a:lstStyle/>
          <a:p>
            <a:fld id="{3A98EE3D-8CD1-4C3F-BD1C-C98C9596463C}" type="slidenum">
              <a:rPr lang="en-US" noProof="0" smtClean="0"/>
              <a:t>7</a:t>
            </a:fld>
            <a:endParaRPr lang="en-US" noProof="0" dirty="0"/>
          </a:p>
        </p:txBody>
      </p:sp>
      <p:sp>
        <p:nvSpPr>
          <p:cNvPr id="4" name="Title 3"/>
          <p:cNvSpPr>
            <a:spLocks noGrp="1"/>
          </p:cNvSpPr>
          <p:nvPr>
            <p:ph type="title"/>
          </p:nvPr>
        </p:nvSpPr>
        <p:spPr>
          <a:xfrm>
            <a:off x="1097280" y="765224"/>
            <a:ext cx="10058400" cy="587584"/>
          </a:xfrm>
        </p:spPr>
        <p:txBody>
          <a:bodyPr>
            <a:normAutofit fontScale="90000"/>
          </a:bodyPr>
          <a:lstStyle/>
          <a:p>
            <a:r>
              <a:rPr lang="en-US" b="1" dirty="0"/>
              <a:t>Mayor’s office of children and family success</a:t>
            </a:r>
          </a:p>
        </p:txBody>
      </p:sp>
      <p:sp>
        <p:nvSpPr>
          <p:cNvPr id="6" name="TextBox 5"/>
          <p:cNvSpPr txBox="1"/>
          <p:nvPr/>
        </p:nvSpPr>
        <p:spPr>
          <a:xfrm>
            <a:off x="1066800" y="1500033"/>
            <a:ext cx="10058400" cy="646331"/>
          </a:xfrm>
          <a:prstGeom prst="rect">
            <a:avLst/>
          </a:prstGeom>
          <a:noFill/>
        </p:spPr>
        <p:txBody>
          <a:bodyPr wrap="square" rtlCol="0">
            <a:spAutoFit/>
          </a:bodyPr>
          <a:lstStyle/>
          <a:p>
            <a:r>
              <a:rPr lang="en-US" b="1" dirty="0"/>
              <a:t>Objective: </a:t>
            </a:r>
            <a:r>
              <a:rPr lang="en-US" dirty="0"/>
              <a:t>To evaluate the effectiveness of controls over the Rental Assistance - Eviction Prevention Program </a:t>
            </a:r>
          </a:p>
        </p:txBody>
      </p:sp>
    </p:spTree>
    <p:extLst>
      <p:ext uri="{BB962C8B-B14F-4D97-AF65-F5344CB8AC3E}">
        <p14:creationId xmlns:p14="http://schemas.microsoft.com/office/powerpoint/2010/main" val="3943232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97280" y="1586718"/>
            <a:ext cx="10058400" cy="763336"/>
          </a:xfrm>
        </p:spPr>
        <p:txBody>
          <a:bodyPr>
            <a:normAutofit/>
          </a:bodyPr>
          <a:lstStyle/>
          <a:p>
            <a:r>
              <a:rPr lang="en-US" sz="1800" b="1" dirty="0"/>
              <a:t>Objective: </a:t>
            </a:r>
            <a:r>
              <a:rPr lang="en-US" sz="1800" dirty="0"/>
              <a:t>To evaluate the effectiveness of monitoring controls over fuel inventory and distribution.</a:t>
            </a:r>
          </a:p>
        </p:txBody>
      </p:sp>
      <p:sp>
        <p:nvSpPr>
          <p:cNvPr id="3" name="Slide Number Placeholder 2"/>
          <p:cNvSpPr>
            <a:spLocks noGrp="1"/>
          </p:cNvSpPr>
          <p:nvPr>
            <p:ph type="sldNum" sz="quarter" idx="12"/>
          </p:nvPr>
        </p:nvSpPr>
        <p:spPr/>
        <p:txBody>
          <a:bodyPr/>
          <a:lstStyle/>
          <a:p>
            <a:fld id="{3A98EE3D-8CD1-4C3F-BD1C-C98C9596463C}" type="slidenum">
              <a:rPr lang="en-US" noProof="0" smtClean="0"/>
              <a:t>8</a:t>
            </a:fld>
            <a:endParaRPr lang="en-US" noProof="0" dirty="0"/>
          </a:p>
        </p:txBody>
      </p:sp>
      <p:sp>
        <p:nvSpPr>
          <p:cNvPr id="4" name="Title 3"/>
          <p:cNvSpPr>
            <a:spLocks noGrp="1"/>
          </p:cNvSpPr>
          <p:nvPr>
            <p:ph type="title"/>
          </p:nvPr>
        </p:nvSpPr>
        <p:spPr/>
        <p:txBody>
          <a:bodyPr>
            <a:normAutofit/>
          </a:bodyPr>
          <a:lstStyle/>
          <a:p>
            <a:r>
              <a:rPr lang="en-US" b="1"/>
              <a:t>department </a:t>
            </a:r>
            <a:r>
              <a:rPr lang="en-US" b="1" dirty="0"/>
              <a:t>of </a:t>
            </a:r>
            <a:r>
              <a:rPr lang="en-US" b="1"/>
              <a:t>general services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1300558060"/>
              </p:ext>
            </p:extLst>
          </p:nvPr>
        </p:nvGraphicFramePr>
        <p:xfrm>
          <a:off x="1209575" y="2230045"/>
          <a:ext cx="9946105" cy="2847242"/>
        </p:xfrm>
        <a:graphic>
          <a:graphicData uri="http://schemas.openxmlformats.org/drawingml/2006/table">
            <a:tbl>
              <a:tblPr firstRow="1" bandRow="1">
                <a:tableStyleId>{F5AB1C69-6EDB-4FF4-983F-18BD219EF322}</a:tableStyleId>
              </a:tblPr>
              <a:tblGrid>
                <a:gridCol w="4064900">
                  <a:extLst>
                    <a:ext uri="{9D8B030D-6E8A-4147-A177-3AD203B41FA5}">
                      <a16:colId xmlns:a16="http://schemas.microsoft.com/office/drawing/2014/main" val="2421748921"/>
                    </a:ext>
                  </a:extLst>
                </a:gridCol>
                <a:gridCol w="5881205">
                  <a:extLst>
                    <a:ext uri="{9D8B030D-6E8A-4147-A177-3AD203B41FA5}">
                      <a16:colId xmlns:a16="http://schemas.microsoft.com/office/drawing/2014/main" val="3767512818"/>
                    </a:ext>
                  </a:extLst>
                </a:gridCol>
              </a:tblGrid>
              <a:tr h="561242">
                <a:tc>
                  <a:txBody>
                    <a:bodyPr/>
                    <a:lstStyle/>
                    <a:p>
                      <a:r>
                        <a:rPr lang="en-US" dirty="0"/>
                        <a:t>Findings</a:t>
                      </a:r>
                    </a:p>
                  </a:txBody>
                  <a:tcPr/>
                </a:tc>
                <a:tc>
                  <a:txBody>
                    <a:bodyPr/>
                    <a:lstStyle/>
                    <a:p>
                      <a:r>
                        <a:rPr lang="en-US" dirty="0"/>
                        <a:t>Recommendations </a:t>
                      </a:r>
                    </a:p>
                  </a:txBody>
                  <a:tcPr/>
                </a:tc>
                <a:extLst>
                  <a:ext uri="{0D108BD9-81ED-4DB2-BD59-A6C34878D82A}">
                    <a16:rowId xmlns:a16="http://schemas.microsoft.com/office/drawing/2014/main" val="1958513193"/>
                  </a:ext>
                </a:extLst>
              </a:tr>
              <a:tr h="1093105">
                <a:tc>
                  <a:txBody>
                    <a:bodyPr/>
                    <a:lstStyle/>
                    <a:p>
                      <a:r>
                        <a:rPr lang="en-US" dirty="0"/>
                        <a:t>I. The DGS has not established a system of monitoring fuel usage and identifying anomalies.</a:t>
                      </a:r>
                    </a:p>
                  </a:txBody>
                  <a:tcPr/>
                </a:tc>
                <a:tc>
                  <a:txBody>
                    <a:bodyPr/>
                    <a:lstStyle/>
                    <a:p>
                      <a:pPr marL="285750" indent="-285750">
                        <a:buFont typeface="Arial" panose="020B0604020202020204" pitchFamily="34" charset="0"/>
                        <a:buChar char="•"/>
                      </a:pPr>
                      <a:r>
                        <a:rPr lang="en-US" dirty="0"/>
                        <a:t>Work with agencies to identify key monitoring controls for fuel usage and identifying anomalies;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 those identified controls in the E.J. Ward system; and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Develop uniform guidance and training for Fleet Coordinators.</a:t>
                      </a:r>
                    </a:p>
                  </a:txBody>
                  <a:tcPr/>
                </a:tc>
                <a:extLst>
                  <a:ext uri="{0D108BD9-81ED-4DB2-BD59-A6C34878D82A}">
                    <a16:rowId xmlns:a16="http://schemas.microsoft.com/office/drawing/2014/main" val="2937072308"/>
                  </a:ext>
                </a:extLst>
              </a:tr>
            </a:tbl>
          </a:graphicData>
        </a:graphic>
      </p:graphicFrame>
    </p:spTree>
    <p:extLst>
      <p:ext uri="{BB962C8B-B14F-4D97-AF65-F5344CB8AC3E}">
        <p14:creationId xmlns:p14="http://schemas.microsoft.com/office/powerpoint/2010/main" val="1589564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98EE3D-8CD1-4C3F-BD1C-C98C9596463C}" type="slidenum">
              <a:rPr lang="en-US" noProof="0" smtClean="0"/>
              <a:t>9</a:t>
            </a:fld>
            <a:endParaRPr lang="en-US" noProof="0" dirty="0"/>
          </a:p>
        </p:txBody>
      </p:sp>
      <p:sp>
        <p:nvSpPr>
          <p:cNvPr id="4" name="Title 3"/>
          <p:cNvSpPr>
            <a:spLocks noGrp="1"/>
          </p:cNvSpPr>
          <p:nvPr>
            <p:ph type="title"/>
          </p:nvPr>
        </p:nvSpPr>
        <p:spPr/>
        <p:txBody>
          <a:bodyPr>
            <a:normAutofit/>
          </a:bodyPr>
          <a:lstStyle/>
          <a:p>
            <a:r>
              <a:rPr lang="en-US" b="1" dirty="0"/>
              <a:t>department of general services</a:t>
            </a:r>
          </a:p>
        </p:txBody>
      </p:sp>
      <p:graphicFrame>
        <p:nvGraphicFramePr>
          <p:cNvPr id="5" name="Table 4"/>
          <p:cNvGraphicFramePr>
            <a:graphicFrameLocks noGrp="1"/>
          </p:cNvGraphicFramePr>
          <p:nvPr>
            <p:extLst>
              <p:ext uri="{D42A27DB-BD31-4B8C-83A1-F6EECF244321}">
                <p14:modId xmlns:p14="http://schemas.microsoft.com/office/powerpoint/2010/main" val="3543436313"/>
              </p:ext>
            </p:extLst>
          </p:nvPr>
        </p:nvGraphicFramePr>
        <p:xfrm>
          <a:off x="1209575" y="1645920"/>
          <a:ext cx="9946105" cy="4243310"/>
        </p:xfrm>
        <a:graphic>
          <a:graphicData uri="http://schemas.openxmlformats.org/drawingml/2006/table">
            <a:tbl>
              <a:tblPr firstRow="1" bandRow="1">
                <a:tableStyleId>{F5AB1C69-6EDB-4FF4-983F-18BD219EF322}</a:tableStyleId>
              </a:tblPr>
              <a:tblGrid>
                <a:gridCol w="3514825">
                  <a:extLst>
                    <a:ext uri="{9D8B030D-6E8A-4147-A177-3AD203B41FA5}">
                      <a16:colId xmlns:a16="http://schemas.microsoft.com/office/drawing/2014/main" val="2421748921"/>
                    </a:ext>
                  </a:extLst>
                </a:gridCol>
                <a:gridCol w="6431280">
                  <a:extLst>
                    <a:ext uri="{9D8B030D-6E8A-4147-A177-3AD203B41FA5}">
                      <a16:colId xmlns:a16="http://schemas.microsoft.com/office/drawing/2014/main" val="3767512818"/>
                    </a:ext>
                  </a:extLst>
                </a:gridCol>
              </a:tblGrid>
              <a:tr h="648881">
                <a:tc>
                  <a:txBody>
                    <a:bodyPr/>
                    <a:lstStyle/>
                    <a:p>
                      <a:r>
                        <a:rPr lang="en-US" dirty="0"/>
                        <a:t>Findings</a:t>
                      </a:r>
                    </a:p>
                  </a:txBody>
                  <a:tcPr/>
                </a:tc>
                <a:tc>
                  <a:txBody>
                    <a:bodyPr/>
                    <a:lstStyle/>
                    <a:p>
                      <a:r>
                        <a:rPr lang="en-US" dirty="0"/>
                        <a:t>Recommendations </a:t>
                      </a:r>
                    </a:p>
                  </a:txBody>
                  <a:tcPr/>
                </a:tc>
                <a:extLst>
                  <a:ext uri="{0D108BD9-81ED-4DB2-BD59-A6C34878D82A}">
                    <a16:rowId xmlns:a16="http://schemas.microsoft.com/office/drawing/2014/main" val="1958513193"/>
                  </a:ext>
                </a:extLst>
              </a:tr>
              <a:tr h="3594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 Key controls to identify inventory shrinkage are not effective at certain fueling sites.</a:t>
                      </a:r>
                    </a:p>
                    <a:p>
                      <a:endParaRPr lang="en-US" dirty="0"/>
                    </a:p>
                  </a:txBody>
                  <a:tcPr/>
                </a:tc>
                <a:tc>
                  <a:txBody>
                    <a:bodyPr/>
                    <a:lstStyle/>
                    <a:p>
                      <a:pPr marL="285750" indent="-285750">
                        <a:buFont typeface="Arial" panose="020B0604020202020204" pitchFamily="34" charset="0"/>
                        <a:buChar char="•"/>
                      </a:pPr>
                      <a:r>
                        <a:rPr lang="en-US"/>
                        <a:t>Train Site Supervisors and Fuel Attendants in charge of tracking daily fuel inventory to clarify the Standard Operating Procedures for daily and monthly inventory control; and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1800">
                          <a:cs typeface="Arial"/>
                        </a:rPr>
                        <a:t>Establish and implement Standard Operating Procedures for periodic independent DGS visits to fueling sites to verify fuel inventory and compliance with standard procedures.</a:t>
                      </a:r>
                      <a:endParaRPr lang="en-US" dirty="0"/>
                    </a:p>
                  </a:txBody>
                  <a:tcPr/>
                </a:tc>
                <a:extLst>
                  <a:ext uri="{0D108BD9-81ED-4DB2-BD59-A6C34878D82A}">
                    <a16:rowId xmlns:a16="http://schemas.microsoft.com/office/drawing/2014/main" val="2937072308"/>
                  </a:ext>
                </a:extLst>
              </a:tr>
            </a:tbl>
          </a:graphicData>
        </a:graphic>
      </p:graphicFrame>
    </p:spTree>
    <p:extLst>
      <p:ext uri="{BB962C8B-B14F-4D97-AF65-F5344CB8AC3E}">
        <p14:creationId xmlns:p14="http://schemas.microsoft.com/office/powerpoint/2010/main" val="1276873290"/>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omp">
      <a:majorFont>
        <a:latin typeface="Libre Baskerville"/>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inimalist_Light_Sales Pitch_02_Win32_AS_v3" id="{A204E388-A84B-4CC6-98FC-54ED9900B3CD}" vid="{1AF041A9-EA2C-4539-9272-70AF2168FE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394092701D1240A16166E7325DD3AE" ma:contentTypeVersion="15" ma:contentTypeDescription="Create a new document." ma:contentTypeScope="" ma:versionID="a724360856907668d244ed2b19753a5d">
  <xsd:schema xmlns:xsd="http://www.w3.org/2001/XMLSchema" xmlns:xs="http://www.w3.org/2001/XMLSchema" xmlns:p="http://schemas.microsoft.com/office/2006/metadata/properties" xmlns:ns2="2e42899e-3414-42c9-8319-c5f736fb4f56" xmlns:ns3="da93c7c5-820a-40f7-8524-324e5df211b8" targetNamespace="http://schemas.microsoft.com/office/2006/metadata/properties" ma:root="true" ma:fieldsID="ef1af5d8390c16a96f9c68bfee533940" ns2:_="" ns3:_="">
    <xsd:import namespace="2e42899e-3414-42c9-8319-c5f736fb4f56"/>
    <xsd:import namespace="da93c7c5-820a-40f7-8524-324e5df211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42899e-3414-42c9-8319-c5f736fb4f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f7b5f8-060a-4a29-ade1-cc5a2d57134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93c7c5-820a-40f7-8524-324e5df211b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d5f4496-3c51-4f7e-85ca-9d6839479cde}" ma:internalName="TaxCatchAll" ma:showField="CatchAllData" ma:web="da93c7c5-820a-40f7-8524-324e5df211b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42899e-3414-42c9-8319-c5f736fb4f56">
      <Terms xmlns="http://schemas.microsoft.com/office/infopath/2007/PartnerControls"/>
    </lcf76f155ced4ddcb4097134ff3c332f>
    <TaxCatchAll xmlns="da93c7c5-820a-40f7-8524-324e5df211b8" xsi:nil="true"/>
  </documentManagement>
</p:properties>
</file>

<file path=customXml/itemProps1.xml><?xml version="1.0" encoding="utf-8"?>
<ds:datastoreItem xmlns:ds="http://schemas.openxmlformats.org/officeDocument/2006/customXml" ds:itemID="{C6A219AD-3C10-4239-8FD2-92A89DC24257}"/>
</file>

<file path=customXml/itemProps2.xml><?xml version="1.0" encoding="utf-8"?>
<ds:datastoreItem xmlns:ds="http://schemas.openxmlformats.org/officeDocument/2006/customXml" ds:itemID="{5029FA76-0C86-4BF1-99F1-A3115FBFFAB0}">
  <ds:schemaRefs>
    <ds:schemaRef ds:uri="http://schemas.microsoft.com/sharepoint/v3/contenttype/forms"/>
  </ds:schemaRefs>
</ds:datastoreItem>
</file>

<file path=customXml/itemProps3.xml><?xml version="1.0" encoding="utf-8"?>
<ds:datastoreItem xmlns:ds="http://schemas.openxmlformats.org/officeDocument/2006/customXml" ds:itemID="{44FAF7B5-E40C-46BE-9C83-DA251FCAE61E}">
  <ds:schemaRefs>
    <ds:schemaRef ds:uri="efb5de7d-cc74-45df-885a-321d5a532ebc"/>
    <ds:schemaRef ds:uri="c65163d3-8eec-4499-bf9d-9270ec1dc707"/>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Minimalist sales pitch</Template>
  <TotalTime>0</TotalTime>
  <Words>2197</Words>
  <Application>Microsoft Office PowerPoint</Application>
  <PresentationFormat>Widescreen</PresentationFormat>
  <Paragraphs>324</Paragraphs>
  <Slides>21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Libre Baskerville</vt:lpstr>
      <vt:lpstr>Symbol</vt:lpstr>
      <vt:lpstr>RetrospectVTI</vt:lpstr>
      <vt:lpstr>Biennial Audits Oversight Committee Briefing</vt:lpstr>
      <vt:lpstr>OUTLINE</vt:lpstr>
      <vt:lpstr>Status of Group A  AND B  Audits  </vt:lpstr>
      <vt:lpstr>Baltimore police department</vt:lpstr>
      <vt:lpstr>DEPARTMENT of transportation </vt:lpstr>
      <vt:lpstr>Mayor’s office of employment development</vt:lpstr>
      <vt:lpstr>Mayor’s office of children and family success</vt:lpstr>
      <vt:lpstr>department of general services</vt:lpstr>
      <vt:lpstr>department of general services</vt:lpstr>
      <vt:lpstr>department of general services</vt:lpstr>
      <vt:lpstr>department of general services</vt:lpstr>
      <vt:lpstr>Summary of Follow-Up Audit Results on Prior Findings</vt:lpstr>
      <vt:lpstr>Baltimore Police department </vt:lpstr>
      <vt:lpstr>Mayor’s office of homeless services</vt:lpstr>
      <vt:lpstr>Mayor’s office of homeless services (Continued…)</vt:lpstr>
      <vt:lpstr>Mayor’s office of homeless services (Continued…)</vt:lpstr>
      <vt:lpstr>Mayor’s office of homeless services (Continued…)</vt:lpstr>
      <vt:lpstr>Mayor’s office of homeless services (Continued…)</vt:lpstr>
      <vt:lpstr>GROUP B / Calendar Year 2024 Audit Plan</vt:lpstr>
      <vt:lpstr>GROUP B / Calendar Year 2024 Audit Plan (CONTINUED)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Biennial Performance Audit of the Department of Public Works</dc:title>
  <dc:creator/>
  <cp:lastModifiedBy/>
  <cp:revision>437</cp:revision>
  <dcterms:created xsi:type="dcterms:W3CDTF">2021-03-15T13:19:09Z</dcterms:created>
  <dcterms:modified xsi:type="dcterms:W3CDTF">2023-12-18T15:57:50Z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0x0101000D1332997F89694C8A327C72F3B941ED</vt:lpwstr>
  </property>
</Properties>
</file>